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7" r:id="rId1"/>
    <p:sldMasterId id="2147483730" r:id="rId2"/>
  </p:sldMasterIdLst>
  <p:notesMasterIdLst>
    <p:notesMasterId r:id="rId15"/>
  </p:notesMasterIdLst>
  <p:handoutMasterIdLst>
    <p:handoutMasterId r:id="rId16"/>
  </p:handoutMasterIdLst>
  <p:sldIdLst>
    <p:sldId id="4151" r:id="rId3"/>
    <p:sldId id="4077" r:id="rId4"/>
    <p:sldId id="4191" r:id="rId5"/>
    <p:sldId id="4192" r:id="rId6"/>
    <p:sldId id="4182" r:id="rId7"/>
    <p:sldId id="4194" r:id="rId8"/>
    <p:sldId id="4193" r:id="rId9"/>
    <p:sldId id="4195" r:id="rId10"/>
    <p:sldId id="4196" r:id="rId11"/>
    <p:sldId id="4197" r:id="rId12"/>
    <p:sldId id="4198" r:id="rId13"/>
    <p:sldId id="4190" r:id="rId14"/>
  </p:sldIdLst>
  <p:sldSz cx="12858750" cy="7232650"/>
  <p:notesSz cx="6858000" cy="9144000"/>
  <p:custDataLst>
    <p:tags r:id="rId17"/>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1"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0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259AA"/>
    <a:srgbClr val="5CBA46"/>
    <a:srgbClr val="00939F"/>
    <a:srgbClr val="DC5B3E"/>
    <a:srgbClr val="4B5C6E"/>
    <a:srgbClr val="005490"/>
    <a:srgbClr val="57CE95"/>
    <a:srgbClr val="0B97F1"/>
    <a:srgbClr val="3418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92868" autoAdjust="0"/>
  </p:normalViewPr>
  <p:slideViewPr>
    <p:cSldViewPr>
      <p:cViewPr varScale="1">
        <p:scale>
          <a:sx n="57" d="100"/>
          <a:sy n="57" d="100"/>
        </p:scale>
        <p:origin x="48" y="88"/>
      </p:cViewPr>
      <p:guideLst>
        <p:guide orient="horz" pos="328"/>
        <p:guide pos="4051"/>
        <p:guide pos="557"/>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2021/10/1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986660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2021/10/1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一个是想要让大家了解</a:t>
            </a:r>
            <a:r>
              <a:rPr lang="en-US" altLang="zh-CN" dirty="0"/>
              <a:t>scene graph</a:t>
            </a:r>
            <a:r>
              <a:rPr lang="zh-CN" altLang="en-US" dirty="0"/>
              <a:t>是什么东西，他是如何构建的；第二是想让大家了解近些年刚开始兴起的因果分析在消除数据偏见时的应用方式之一</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913840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884326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12</a:t>
            </a:fld>
            <a:endParaRPr lang="zh-CN" altLang="en-US"/>
          </a:p>
        </p:txBody>
      </p:sp>
    </p:spTree>
    <p:extLst>
      <p:ext uri="{BB962C8B-B14F-4D97-AF65-F5344CB8AC3E}">
        <p14:creationId xmlns:p14="http://schemas.microsoft.com/office/powerpoint/2010/main" val="1228393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2730375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23420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117132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560648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211383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172593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2030931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Scene graph generation</a:t>
            </a:r>
            <a:r>
              <a:rPr lang="zh-CN" altLang="en-US" dirty="0"/>
              <a:t>是一个通过检测场景中的物体和物体之间的关系来构建一个场景的图表示的一个任务。例如下图中</a:t>
            </a:r>
            <a:r>
              <a:rPr lang="en-US" altLang="zh-CN" dirty="0"/>
              <a:t>XXX</a:t>
            </a:r>
          </a:p>
          <a:p>
            <a:r>
              <a:rPr lang="en-US" altLang="zh-CN" dirty="0"/>
              <a:t>SGG</a:t>
            </a:r>
            <a:r>
              <a:rPr lang="zh-CN" altLang="en-US" dirty="0"/>
              <a:t>是一个相对低层的任务，因为他是构建一个场景的基本描述，一个好的</a:t>
            </a:r>
            <a:r>
              <a:rPr lang="en-US" altLang="zh-CN" dirty="0"/>
              <a:t>scene graph</a:t>
            </a:r>
            <a:r>
              <a:rPr lang="zh-CN" altLang="en-US" dirty="0"/>
              <a:t>表示可以有助于高层推理任务的进行，例如自动为视觉图像配字幕，视觉问答，视觉场景生成（通过一个</a:t>
            </a:r>
            <a:r>
              <a:rPr lang="en-US" altLang="zh-CN" dirty="0"/>
              <a:t>scene graph</a:t>
            </a:r>
            <a:r>
              <a:rPr lang="zh-CN" altLang="en-US" dirty="0"/>
              <a:t>直接生成一张图），图像检索等等。</a:t>
            </a:r>
          </a:p>
        </p:txBody>
      </p:sp>
      <p:sp>
        <p:nvSpPr>
          <p:cNvPr id="4" name="灯片编号占位符 3"/>
          <p:cNvSpPr>
            <a:spLocks noGrp="1"/>
          </p:cNvSpPr>
          <p:nvPr>
            <p:ph type="sldNum" sz="quarter" idx="5"/>
          </p:nvPr>
        </p:nvSpPr>
        <p:spPr/>
        <p:txBody>
          <a:bodyPr/>
          <a:lstStyle/>
          <a:p>
            <a:fld id="{418F03C3-53C1-4F10-8DAF-D1F318E96C6E}" type="slidenum">
              <a:rPr lang="zh-CN" altLang="en-US" smtClean="0"/>
              <a:pPr/>
              <a:t>9</a:t>
            </a:fld>
            <a:endParaRPr lang="zh-CN" altLang="en-US"/>
          </a:p>
        </p:txBody>
      </p:sp>
    </p:spTree>
    <p:extLst>
      <p:ext uri="{BB962C8B-B14F-4D97-AF65-F5344CB8AC3E}">
        <p14:creationId xmlns:p14="http://schemas.microsoft.com/office/powerpoint/2010/main" val="1978565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6AF778E-7272-459F-9E0D-2BBF66C28460}" type="datetime1">
              <a:rPr lang="zh-CN" altLang="en-US" smtClean="0"/>
              <a:t>2021/10/1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933288649"/>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77A78-A5C3-4270-8A27-EBB06D0BE4A0}" type="datetime1">
              <a:rPr lang="zh-CN" altLang="en-US" smtClean="0"/>
              <a:t>2021/10/1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899557629"/>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a:t>单击此处编辑母版标题样式</a:t>
            </a:r>
            <a:endParaRPr lang="en-US" dirty="0"/>
          </a:p>
        </p:txBody>
      </p:sp>
      <p:sp>
        <p:nvSpPr>
          <p:cNvPr id="3" name="Content Placeholder 2"/>
          <p:cNvSpPr>
            <a:spLocks noGrp="1"/>
          </p:cNvSpPr>
          <p:nvPr>
            <p:ph idx="1"/>
          </p:nvPr>
        </p:nvSpPr>
        <p:spPr>
          <a:xfrm>
            <a:off x="5466644" y="1041368"/>
            <a:ext cx="6509742" cy="5139869"/>
          </a:xfrm>
        </p:spPr>
        <p:txBody>
          <a:bodyPr/>
          <a:lstStyle>
            <a:lvl1pPr>
              <a:defRPr sz="3375"/>
            </a:lvl1pPr>
            <a:lvl2pPr>
              <a:defRPr sz="2953"/>
            </a:lvl2pPr>
            <a:lvl3pPr>
              <a:defRPr sz="2531"/>
            </a:lvl3pPr>
            <a:lvl4pPr>
              <a:defRPr sz="2109"/>
            </a:lvl4pPr>
            <a:lvl5pPr>
              <a:defRPr sz="2109"/>
            </a:lvl5pPr>
            <a:lvl6pPr>
              <a:defRPr sz="2109"/>
            </a:lvl6pPr>
            <a:lvl7pPr>
              <a:defRPr sz="2109"/>
            </a:lvl7pPr>
            <a:lvl8pPr>
              <a:defRPr sz="2109"/>
            </a:lvl8pPr>
            <a:lvl9pPr>
              <a:defRPr sz="2109"/>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12A5176F-3C9E-4EAD-9962-B2D26315B575}" type="datetime1">
              <a:rPr lang="zh-CN" altLang="en-US" smtClean="0"/>
              <a:t>2021/10/1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191471704"/>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85715" y="482177"/>
            <a:ext cx="4147281" cy="1687618"/>
          </a:xfrm>
        </p:spPr>
        <p:txBody>
          <a:bodyPr anchor="b"/>
          <a:lstStyle>
            <a:lvl1pPr>
              <a:defRPr sz="3375"/>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466644" y="1041368"/>
            <a:ext cx="6509742" cy="5139869"/>
          </a:xfrm>
        </p:spPr>
        <p:txBody>
          <a:bodyPr anchor="t"/>
          <a:lstStyle>
            <a:lvl1pPr marL="0" indent="0">
              <a:buNone/>
              <a:defRPr sz="3375"/>
            </a:lvl1pPr>
            <a:lvl2pPr marL="482163" indent="0">
              <a:buNone/>
              <a:defRPr sz="2953"/>
            </a:lvl2pPr>
            <a:lvl3pPr marL="964326" indent="0">
              <a:buNone/>
              <a:defRPr sz="2531"/>
            </a:lvl3pPr>
            <a:lvl4pPr marL="1446489" indent="0">
              <a:buNone/>
              <a:defRPr sz="2109"/>
            </a:lvl4pPr>
            <a:lvl5pPr marL="1928652" indent="0">
              <a:buNone/>
              <a:defRPr sz="2109"/>
            </a:lvl5pPr>
            <a:lvl6pPr marL="2410816" indent="0">
              <a:buNone/>
              <a:defRPr sz="2109"/>
            </a:lvl6pPr>
            <a:lvl7pPr marL="2892979" indent="0">
              <a:buNone/>
              <a:defRPr sz="2109"/>
            </a:lvl7pPr>
            <a:lvl8pPr marL="3375142" indent="0">
              <a:buNone/>
              <a:defRPr sz="2109"/>
            </a:lvl8pPr>
            <a:lvl9pPr marL="3857305" indent="0">
              <a:buNone/>
              <a:defRPr sz="2109"/>
            </a:lvl9pPr>
          </a:lstStyle>
          <a:p>
            <a:r>
              <a:rPr lang="zh-CN" altLang="en-US"/>
              <a:t>单击图标添加图片</a:t>
            </a:r>
            <a:endParaRPr lang="en-US" dirty="0"/>
          </a:p>
        </p:txBody>
      </p:sp>
      <p:sp>
        <p:nvSpPr>
          <p:cNvPr id="4" name="Text Placeholder 3"/>
          <p:cNvSpPr>
            <a:spLocks noGrp="1"/>
          </p:cNvSpPr>
          <p:nvPr>
            <p:ph type="body" sz="half" idx="2"/>
          </p:nvPr>
        </p:nvSpPr>
        <p:spPr>
          <a:xfrm>
            <a:off x="885715" y="2169795"/>
            <a:ext cx="4147281" cy="4019814"/>
          </a:xfrm>
        </p:spPr>
        <p:txBody>
          <a:bodyPr/>
          <a:lstStyle>
            <a:lvl1pPr marL="0" indent="0">
              <a:buNone/>
              <a:defRPr sz="1687"/>
            </a:lvl1pPr>
            <a:lvl2pPr marL="482163" indent="0">
              <a:buNone/>
              <a:defRPr sz="1476"/>
            </a:lvl2pPr>
            <a:lvl3pPr marL="964326" indent="0">
              <a:buNone/>
              <a:defRPr sz="1266"/>
            </a:lvl3pPr>
            <a:lvl4pPr marL="1446489" indent="0">
              <a:buNone/>
              <a:defRPr sz="1055"/>
            </a:lvl4pPr>
            <a:lvl5pPr marL="1928652" indent="0">
              <a:buNone/>
              <a:defRPr sz="1055"/>
            </a:lvl5pPr>
            <a:lvl6pPr marL="2410816" indent="0">
              <a:buNone/>
              <a:defRPr sz="1055"/>
            </a:lvl6pPr>
            <a:lvl7pPr marL="2892979" indent="0">
              <a:buNone/>
              <a:defRPr sz="1055"/>
            </a:lvl7pPr>
            <a:lvl8pPr marL="3375142" indent="0">
              <a:buNone/>
              <a:defRPr sz="1055"/>
            </a:lvl8pPr>
            <a:lvl9pPr marL="3857305" indent="0">
              <a:buNone/>
              <a:defRPr sz="105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B7FB318-6FD3-4B78-A7B2-C95CE0276C9C}" type="datetime1">
              <a:rPr lang="zh-CN" altLang="en-US" smtClean="0"/>
              <a:t>2021/10/1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1418419862"/>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2592025A-BFD0-4289-87DD-69AEED01DF45}" type="datetime1">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8619763"/>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2043" y="385071"/>
            <a:ext cx="2772668" cy="612933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84039" y="385071"/>
            <a:ext cx="8157270" cy="612933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FF86CA8-5647-4FA4-8EEB-ADA73C27E363}" type="datetime1">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791932680"/>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ED1ABD8-C568-468A-B65E-1759914235B4}"/>
              </a:ext>
            </a:extLst>
          </p:cNvPr>
          <p:cNvSpPr>
            <a:spLocks noGrp="1"/>
          </p:cNvSpPr>
          <p:nvPr>
            <p:ph type="dt" sz="half" idx="10"/>
          </p:nvPr>
        </p:nvSpPr>
        <p:spPr/>
        <p:txBody>
          <a:bodyPr/>
          <a:lstStyle/>
          <a:p>
            <a:fld id="{E26525AE-6F6C-4648-9DAC-2BC3E2DC8C88}" type="datetime1">
              <a:rPr lang="zh-CN" altLang="en-US" smtClean="0"/>
              <a:t>2021/10/1</a:t>
            </a:fld>
            <a:endParaRPr lang="zh-CN" altLang="en-US"/>
          </a:p>
        </p:txBody>
      </p:sp>
      <p:sp>
        <p:nvSpPr>
          <p:cNvPr id="3" name="页脚占位符 2">
            <a:extLst>
              <a:ext uri="{FF2B5EF4-FFF2-40B4-BE49-F238E27FC236}">
                <a16:creationId xmlns:a16="http://schemas.microsoft.com/office/drawing/2014/main" id="{2BCE848E-F4FE-49CB-BC61-A36336283C5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7613C7F-4093-4176-9771-4A604830C476}"/>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818935721"/>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83086E-89E5-4712-BC53-4C41D3781A75}"/>
              </a:ext>
            </a:extLst>
          </p:cNvPr>
          <p:cNvSpPr>
            <a:spLocks noGrp="1"/>
          </p:cNvSpPr>
          <p:nvPr>
            <p:ph type="dt" sz="half" idx="10"/>
          </p:nvPr>
        </p:nvSpPr>
        <p:spPr/>
        <p:txBody>
          <a:bodyPr/>
          <a:lstStyle/>
          <a:p>
            <a:fld id="{7DC96037-9E77-4D67-82A8-77C04979B3D0}" type="datetime1">
              <a:rPr lang="zh-CN" altLang="en-US" smtClean="0"/>
              <a:t>2021/10/1</a:t>
            </a:fld>
            <a:endParaRPr lang="zh-CN" altLang="en-US"/>
          </a:p>
        </p:txBody>
      </p:sp>
      <p:sp>
        <p:nvSpPr>
          <p:cNvPr id="3" name="页脚占位符 2">
            <a:extLst>
              <a:ext uri="{FF2B5EF4-FFF2-40B4-BE49-F238E27FC236}">
                <a16:creationId xmlns:a16="http://schemas.microsoft.com/office/drawing/2014/main" id="{BD1460D4-4264-48AE-9413-8F3646E2CDE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8D3D679-5EAD-439A-945E-F550DEB255EF}"/>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947496985"/>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9322CDB-0A5B-423C-A1C6-0CAD7697D061}"/>
              </a:ext>
            </a:extLst>
          </p:cNvPr>
          <p:cNvSpPr>
            <a:spLocks noGrp="1"/>
          </p:cNvSpPr>
          <p:nvPr>
            <p:ph type="dt" sz="half" idx="10"/>
          </p:nvPr>
        </p:nvSpPr>
        <p:spPr/>
        <p:txBody>
          <a:bodyPr/>
          <a:lstStyle/>
          <a:p>
            <a:fld id="{568E3AE0-782D-4D87-98EC-310B96214BB6}" type="datetime1">
              <a:rPr lang="zh-CN" altLang="en-US" smtClean="0"/>
              <a:t>2021/10/1</a:t>
            </a:fld>
            <a:endParaRPr lang="zh-CN" altLang="en-US"/>
          </a:p>
        </p:txBody>
      </p:sp>
      <p:sp>
        <p:nvSpPr>
          <p:cNvPr id="3" name="页脚占位符 2">
            <a:extLst>
              <a:ext uri="{FF2B5EF4-FFF2-40B4-BE49-F238E27FC236}">
                <a16:creationId xmlns:a16="http://schemas.microsoft.com/office/drawing/2014/main" id="{62ED2988-9A65-4B7F-89B8-154D9EB33D4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5B90D11-69C0-4563-996C-8886DAB02EB9}"/>
              </a:ext>
            </a:extLst>
          </p:cNvPr>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75337148"/>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607344" y="1183677"/>
            <a:ext cx="9644063" cy="2518034"/>
          </a:xfrm>
        </p:spPr>
        <p:txBody>
          <a:bodyPr anchor="b"/>
          <a:lstStyle>
            <a:lvl1pPr algn="ctr">
              <a:defRPr sz="6328"/>
            </a:lvl1pPr>
          </a:lstStyle>
          <a:p>
            <a:r>
              <a:rPr lang="zh-CN" altLang="en-US"/>
              <a:t>单击此处编辑母版标题样式</a:t>
            </a:r>
            <a:endParaRPr lang="en-US" dirty="0"/>
          </a:p>
        </p:txBody>
      </p:sp>
      <p:sp>
        <p:nvSpPr>
          <p:cNvPr id="3" name="Subtitle 2"/>
          <p:cNvSpPr>
            <a:spLocks noGrp="1"/>
          </p:cNvSpPr>
          <p:nvPr>
            <p:ph type="subTitle" idx="1"/>
          </p:nvPr>
        </p:nvSpPr>
        <p:spPr>
          <a:xfrm>
            <a:off x="1607344" y="3798816"/>
            <a:ext cx="9644063" cy="1746216"/>
          </a:xfrm>
        </p:spPr>
        <p:txBody>
          <a:bodyPr/>
          <a:lstStyle>
            <a:lvl1pPr marL="0" indent="0" algn="ctr">
              <a:buNone/>
              <a:defRPr sz="2531"/>
            </a:lvl1pPr>
            <a:lvl2pPr marL="482163" indent="0" algn="ctr">
              <a:buNone/>
              <a:defRPr sz="2109"/>
            </a:lvl2pPr>
            <a:lvl3pPr marL="964326" indent="0" algn="ctr">
              <a:buNone/>
              <a:defRPr sz="1898"/>
            </a:lvl3pPr>
            <a:lvl4pPr marL="1446489" indent="0" algn="ctr">
              <a:buNone/>
              <a:defRPr sz="1687"/>
            </a:lvl4pPr>
            <a:lvl5pPr marL="1928652" indent="0" algn="ctr">
              <a:buNone/>
              <a:defRPr sz="1687"/>
            </a:lvl5pPr>
            <a:lvl6pPr marL="2410816" indent="0" algn="ctr">
              <a:buNone/>
              <a:defRPr sz="1687"/>
            </a:lvl6pPr>
            <a:lvl7pPr marL="2892979" indent="0" algn="ctr">
              <a:buNone/>
              <a:defRPr sz="1687"/>
            </a:lvl7pPr>
            <a:lvl8pPr marL="3375142" indent="0" algn="ctr">
              <a:buNone/>
              <a:defRPr sz="1687"/>
            </a:lvl8pPr>
            <a:lvl9pPr marL="3857305" indent="0" algn="ctr">
              <a:buNone/>
              <a:defRPr sz="1687"/>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3097690-86C5-4DD8-AFDE-F0826223B007}" type="datetime1">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68475436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0C2F281-4FE0-4A86-A27E-B4286C0B0786}" type="datetime1">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654314670"/>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77342" y="1803141"/>
            <a:ext cx="11090672" cy="3008581"/>
          </a:xfrm>
        </p:spPr>
        <p:txBody>
          <a:bodyPr anchor="b"/>
          <a:lstStyle>
            <a:lvl1pPr>
              <a:defRPr sz="6328"/>
            </a:lvl1pPr>
          </a:lstStyle>
          <a:p>
            <a:r>
              <a:rPr lang="zh-CN" altLang="en-US"/>
              <a:t>单击此处编辑母版标题样式</a:t>
            </a:r>
            <a:endParaRPr lang="en-US" dirty="0"/>
          </a:p>
        </p:txBody>
      </p:sp>
      <p:sp>
        <p:nvSpPr>
          <p:cNvPr id="3" name="Text Placeholder 2"/>
          <p:cNvSpPr>
            <a:spLocks noGrp="1"/>
          </p:cNvSpPr>
          <p:nvPr>
            <p:ph type="body" idx="1"/>
          </p:nvPr>
        </p:nvSpPr>
        <p:spPr>
          <a:xfrm>
            <a:off x="877342" y="4840184"/>
            <a:ext cx="11090672" cy="1582142"/>
          </a:xfrm>
        </p:spPr>
        <p:txBody>
          <a:bodyPr/>
          <a:lstStyle>
            <a:lvl1pPr marL="0" indent="0">
              <a:buNone/>
              <a:defRPr sz="2531">
                <a:solidFill>
                  <a:schemeClr val="tx1">
                    <a:tint val="75000"/>
                  </a:schemeClr>
                </a:solidFill>
              </a:defRPr>
            </a:lvl1pPr>
            <a:lvl2pPr marL="482163" indent="0">
              <a:buNone/>
              <a:defRPr sz="2109">
                <a:solidFill>
                  <a:schemeClr val="tx1">
                    <a:tint val="75000"/>
                  </a:schemeClr>
                </a:solidFill>
              </a:defRPr>
            </a:lvl2pPr>
            <a:lvl3pPr marL="964326" indent="0">
              <a:buNone/>
              <a:defRPr sz="1898">
                <a:solidFill>
                  <a:schemeClr val="tx1">
                    <a:tint val="75000"/>
                  </a:schemeClr>
                </a:solidFill>
              </a:defRPr>
            </a:lvl3pPr>
            <a:lvl4pPr marL="1446489" indent="0">
              <a:buNone/>
              <a:defRPr sz="1687">
                <a:solidFill>
                  <a:schemeClr val="tx1">
                    <a:tint val="75000"/>
                  </a:schemeClr>
                </a:solidFill>
              </a:defRPr>
            </a:lvl4pPr>
            <a:lvl5pPr marL="1928652" indent="0">
              <a:buNone/>
              <a:defRPr sz="1687">
                <a:solidFill>
                  <a:schemeClr val="tx1">
                    <a:tint val="75000"/>
                  </a:schemeClr>
                </a:solidFill>
              </a:defRPr>
            </a:lvl5pPr>
            <a:lvl6pPr marL="2410816" indent="0">
              <a:buNone/>
              <a:defRPr sz="1687">
                <a:solidFill>
                  <a:schemeClr val="tx1">
                    <a:tint val="75000"/>
                  </a:schemeClr>
                </a:solidFill>
              </a:defRPr>
            </a:lvl6pPr>
            <a:lvl7pPr marL="2892979" indent="0">
              <a:buNone/>
              <a:defRPr sz="1687">
                <a:solidFill>
                  <a:schemeClr val="tx1">
                    <a:tint val="75000"/>
                  </a:schemeClr>
                </a:solidFill>
              </a:defRPr>
            </a:lvl7pPr>
            <a:lvl8pPr marL="3375142" indent="0">
              <a:buNone/>
              <a:defRPr sz="1687">
                <a:solidFill>
                  <a:schemeClr val="tx1">
                    <a:tint val="75000"/>
                  </a:schemeClr>
                </a:solidFill>
              </a:defRPr>
            </a:lvl8pPr>
            <a:lvl9pPr marL="3857305" indent="0">
              <a:buNone/>
              <a:defRPr sz="1687">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C7AEDFE-16B3-421A-A2DB-04A9A8E34149}" type="datetime1">
              <a:rPr lang="zh-CN" altLang="en-US" smtClean="0"/>
              <a:t>2021/10/1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439312297"/>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84039" y="1925358"/>
            <a:ext cx="5464969" cy="45890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509742" y="1925358"/>
            <a:ext cx="5464969" cy="458905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82D232D-4A4D-4CFE-884B-702883B8C1D4}" type="datetime1">
              <a:rPr lang="zh-CN" altLang="en-US" smtClean="0"/>
              <a:t>2021/10/1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98549727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85714" y="385072"/>
            <a:ext cx="11090672" cy="139797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85715" y="1773004"/>
            <a:ext cx="5439853"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单击此处编辑母版文本样式</a:t>
            </a:r>
          </a:p>
        </p:txBody>
      </p:sp>
      <p:sp>
        <p:nvSpPr>
          <p:cNvPr id="4" name="Content Placeholder 3"/>
          <p:cNvSpPr>
            <a:spLocks noGrp="1"/>
          </p:cNvSpPr>
          <p:nvPr>
            <p:ph sz="half" idx="2"/>
          </p:nvPr>
        </p:nvSpPr>
        <p:spPr>
          <a:xfrm>
            <a:off x="885715" y="2641926"/>
            <a:ext cx="5439853" cy="38858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509742" y="1773004"/>
            <a:ext cx="5466644" cy="868922"/>
          </a:xfrm>
        </p:spPr>
        <p:txBody>
          <a:bodyPr anchor="b"/>
          <a:lstStyle>
            <a:lvl1pPr marL="0" indent="0">
              <a:buNone/>
              <a:defRPr sz="2531" b="1"/>
            </a:lvl1pPr>
            <a:lvl2pPr marL="482163" indent="0">
              <a:buNone/>
              <a:defRPr sz="2109" b="1"/>
            </a:lvl2pPr>
            <a:lvl3pPr marL="964326" indent="0">
              <a:buNone/>
              <a:defRPr sz="1898" b="1"/>
            </a:lvl3pPr>
            <a:lvl4pPr marL="1446489" indent="0">
              <a:buNone/>
              <a:defRPr sz="1687" b="1"/>
            </a:lvl4pPr>
            <a:lvl5pPr marL="1928652" indent="0">
              <a:buNone/>
              <a:defRPr sz="1687" b="1"/>
            </a:lvl5pPr>
            <a:lvl6pPr marL="2410816" indent="0">
              <a:buNone/>
              <a:defRPr sz="1687" b="1"/>
            </a:lvl6pPr>
            <a:lvl7pPr marL="2892979" indent="0">
              <a:buNone/>
              <a:defRPr sz="1687" b="1"/>
            </a:lvl7pPr>
            <a:lvl8pPr marL="3375142" indent="0">
              <a:buNone/>
              <a:defRPr sz="1687" b="1"/>
            </a:lvl8pPr>
            <a:lvl9pPr marL="3857305" indent="0">
              <a:buNone/>
              <a:defRPr sz="1687" b="1"/>
            </a:lvl9pPr>
          </a:lstStyle>
          <a:p>
            <a:pPr lvl="0"/>
            <a:r>
              <a:rPr lang="zh-CN" altLang="en-US"/>
              <a:t>单击此处编辑母版文本样式</a:t>
            </a:r>
          </a:p>
        </p:txBody>
      </p:sp>
      <p:sp>
        <p:nvSpPr>
          <p:cNvPr id="6" name="Content Placeholder 5"/>
          <p:cNvSpPr>
            <a:spLocks noGrp="1"/>
          </p:cNvSpPr>
          <p:nvPr>
            <p:ph sz="quarter" idx="4"/>
          </p:nvPr>
        </p:nvSpPr>
        <p:spPr>
          <a:xfrm>
            <a:off x="6509742" y="2641926"/>
            <a:ext cx="5466644" cy="388587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8A678B0-B4F4-40C4-8E63-DBBD71DE1720}" type="datetime1">
              <a:rPr lang="zh-CN" altLang="en-US" smtClean="0"/>
              <a:t>2021/10/1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42332696"/>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960B481-E6BD-42CD-8872-4AA2F1338ADD}" type="datetime1">
              <a:rPr lang="zh-CN" altLang="en-US" smtClean="0"/>
              <a:t>2021/10/1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405089052"/>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43"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43"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43" y="6704021"/>
            <a:ext cx="2892425" cy="384175"/>
          </a:xfrm>
          <a:prstGeom prst="rect">
            <a:avLst/>
          </a:prstGeom>
        </p:spPr>
        <p:txBody>
          <a:bodyPr vert="horz" lIns="91440" tIns="45720" rIns="91440" bIns="45720" rtlCol="0" anchor="ctr"/>
          <a:lstStyle>
            <a:lvl1pPr algn="l">
              <a:defRPr sz="900">
                <a:solidFill>
                  <a:schemeClr val="tx1">
                    <a:tint val="75000"/>
                  </a:schemeClr>
                </a:solidFill>
              </a:defRPr>
            </a:lvl1pPr>
          </a:lstStyle>
          <a:p>
            <a:fld id="{87F8E7FB-7F3E-4184-83DC-F5DBD6434356}" type="datetime1">
              <a:rPr lang="zh-CN" altLang="en-US" smtClean="0"/>
              <a:t>2021/10/1</a:t>
            </a:fld>
            <a:endParaRPr lang="zh-CN" altLang="en-US"/>
          </a:p>
        </p:txBody>
      </p:sp>
      <p:sp>
        <p:nvSpPr>
          <p:cNvPr id="5" name="页脚占位符 4"/>
          <p:cNvSpPr>
            <a:spLocks noGrp="1"/>
          </p:cNvSpPr>
          <p:nvPr>
            <p:ph type="ftr" sz="quarter" idx="3"/>
          </p:nvPr>
        </p:nvSpPr>
        <p:spPr>
          <a:xfrm>
            <a:off x="4259268" y="6704021"/>
            <a:ext cx="4340225" cy="38417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94" y="6704021"/>
            <a:ext cx="2892425" cy="384175"/>
          </a:xfrm>
          <a:prstGeom prst="rect">
            <a:avLst/>
          </a:prstGeom>
        </p:spPr>
        <p:txBody>
          <a:bodyPr vert="horz" lIns="91440" tIns="45720" rIns="91440" bIns="45720" rtlCol="0" anchor="ctr"/>
          <a:lstStyle>
            <a:lvl1pPr algn="r">
              <a:defRPr sz="900">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3485056897"/>
      </p:ext>
    </p:extLst>
  </p:cSld>
  <p:clrMap bg1="lt1" tx1="dk1" bg2="lt2" tx2="dk2" accent1="accent1" accent2="accent2" accent3="accent3" accent4="accent4" accent5="accent5" accent6="accent6" hlink="hlink" folHlink="folHlink"/>
  <p:sldLayoutIdLst>
    <p:sldLayoutId id="2147483704" r:id="rId1"/>
    <p:sldLayoutId id="2147483715" r:id="rId2"/>
    <p:sldLayoutId id="2147483716" r:id="rId3"/>
  </p:sldLayoutIdLst>
  <p:transition spd="med">
    <p:pull/>
  </p:transition>
  <p:hf hdr="0" ftr="0" dt="0"/>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6">
                <a:solidFill>
                  <a:schemeClr val="tx1">
                    <a:tint val="75000"/>
                  </a:schemeClr>
                </a:solidFill>
              </a:defRPr>
            </a:lvl1pPr>
          </a:lstStyle>
          <a:p>
            <a:fld id="{87F8E7FB-7F3E-4184-83DC-F5DBD6434356}" type="datetime1">
              <a:rPr lang="zh-CN" altLang="en-US" smtClean="0"/>
              <a:t>2021/10/1</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6">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6">
                <a:solidFill>
                  <a:schemeClr val="tx1">
                    <a:tint val="75000"/>
                  </a:schemeClr>
                </a:solidFill>
              </a:defRPr>
            </a:lvl1p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33529354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ransition spd="med">
    <p:pull/>
  </p:transition>
  <p:hf hdr="0" ftr="0" dt="0"/>
  <p:txStyles>
    <p:titleStyle>
      <a:lvl1pPr algn="l" defTabSz="964326"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082" indent="-241082" algn="l" defTabSz="964326" rtl="0" eaLnBrk="1" latinLnBrk="0" hangingPunct="1">
        <a:lnSpc>
          <a:spcPct val="90000"/>
        </a:lnSpc>
        <a:spcBef>
          <a:spcPts val="1055"/>
        </a:spcBef>
        <a:buFont typeface="Arial" panose="020B0604020202020204" pitchFamily="34" charset="0"/>
        <a:buChar char="•"/>
        <a:defRPr sz="2953" kern="1200">
          <a:solidFill>
            <a:schemeClr val="tx1"/>
          </a:solidFill>
          <a:latin typeface="+mn-lt"/>
          <a:ea typeface="+mn-ea"/>
          <a:cs typeface="+mn-cs"/>
        </a:defRPr>
      </a:lvl1pPr>
      <a:lvl2pPr marL="723245" indent="-241082" algn="l" defTabSz="964326" rtl="0" eaLnBrk="1" latinLnBrk="0" hangingPunct="1">
        <a:lnSpc>
          <a:spcPct val="90000"/>
        </a:lnSpc>
        <a:spcBef>
          <a:spcPts val="527"/>
        </a:spcBef>
        <a:buFont typeface="Arial" panose="020B0604020202020204" pitchFamily="34" charset="0"/>
        <a:buChar char="•"/>
        <a:defRPr sz="2531" kern="1200">
          <a:solidFill>
            <a:schemeClr val="tx1"/>
          </a:solidFill>
          <a:latin typeface="+mn-lt"/>
          <a:ea typeface="+mn-ea"/>
          <a:cs typeface="+mn-cs"/>
        </a:defRPr>
      </a:lvl2pPr>
      <a:lvl3pPr marL="1205408" indent="-241082" algn="l" defTabSz="964326" rtl="0" eaLnBrk="1" latinLnBrk="0" hangingPunct="1">
        <a:lnSpc>
          <a:spcPct val="90000"/>
        </a:lnSpc>
        <a:spcBef>
          <a:spcPts val="527"/>
        </a:spcBef>
        <a:buFont typeface="Arial" panose="020B0604020202020204" pitchFamily="34" charset="0"/>
        <a:buChar char="•"/>
        <a:defRPr sz="2109" kern="1200">
          <a:solidFill>
            <a:schemeClr val="tx1"/>
          </a:solidFill>
          <a:latin typeface="+mn-lt"/>
          <a:ea typeface="+mn-ea"/>
          <a:cs typeface="+mn-cs"/>
        </a:defRPr>
      </a:lvl3pPr>
      <a:lvl4pPr marL="1687571"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4pPr>
      <a:lvl5pPr marL="2169734"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5pPr>
      <a:lvl6pPr marL="265189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060"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223"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387" indent="-241082" algn="l" defTabSz="964326"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en-US"/>
      </a:defPPr>
      <a:lvl1pPr marL="0" algn="l" defTabSz="964326" rtl="0" eaLnBrk="1" latinLnBrk="0" hangingPunct="1">
        <a:defRPr sz="1898" kern="1200">
          <a:solidFill>
            <a:schemeClr val="tx1"/>
          </a:solidFill>
          <a:latin typeface="+mn-lt"/>
          <a:ea typeface="+mn-ea"/>
          <a:cs typeface="+mn-cs"/>
        </a:defRPr>
      </a:lvl1pPr>
      <a:lvl2pPr marL="482163" algn="l" defTabSz="964326" rtl="0" eaLnBrk="1" latinLnBrk="0" hangingPunct="1">
        <a:defRPr sz="1898" kern="1200">
          <a:solidFill>
            <a:schemeClr val="tx1"/>
          </a:solidFill>
          <a:latin typeface="+mn-lt"/>
          <a:ea typeface="+mn-ea"/>
          <a:cs typeface="+mn-cs"/>
        </a:defRPr>
      </a:lvl2pPr>
      <a:lvl3pPr marL="964326" algn="l" defTabSz="964326" rtl="0" eaLnBrk="1" latinLnBrk="0" hangingPunct="1">
        <a:defRPr sz="1898" kern="1200">
          <a:solidFill>
            <a:schemeClr val="tx1"/>
          </a:solidFill>
          <a:latin typeface="+mn-lt"/>
          <a:ea typeface="+mn-ea"/>
          <a:cs typeface="+mn-cs"/>
        </a:defRPr>
      </a:lvl3pPr>
      <a:lvl4pPr marL="1446489" algn="l" defTabSz="964326" rtl="0" eaLnBrk="1" latinLnBrk="0" hangingPunct="1">
        <a:defRPr sz="1898" kern="1200">
          <a:solidFill>
            <a:schemeClr val="tx1"/>
          </a:solidFill>
          <a:latin typeface="+mn-lt"/>
          <a:ea typeface="+mn-ea"/>
          <a:cs typeface="+mn-cs"/>
        </a:defRPr>
      </a:lvl4pPr>
      <a:lvl5pPr marL="1928652" algn="l" defTabSz="964326" rtl="0" eaLnBrk="1" latinLnBrk="0" hangingPunct="1">
        <a:defRPr sz="1898" kern="1200">
          <a:solidFill>
            <a:schemeClr val="tx1"/>
          </a:solidFill>
          <a:latin typeface="+mn-lt"/>
          <a:ea typeface="+mn-ea"/>
          <a:cs typeface="+mn-cs"/>
        </a:defRPr>
      </a:lvl5pPr>
      <a:lvl6pPr marL="2410816" algn="l" defTabSz="964326" rtl="0" eaLnBrk="1" latinLnBrk="0" hangingPunct="1">
        <a:defRPr sz="1898" kern="1200">
          <a:solidFill>
            <a:schemeClr val="tx1"/>
          </a:solidFill>
          <a:latin typeface="+mn-lt"/>
          <a:ea typeface="+mn-ea"/>
          <a:cs typeface="+mn-cs"/>
        </a:defRPr>
      </a:lvl6pPr>
      <a:lvl7pPr marL="2892979" algn="l" defTabSz="964326" rtl="0" eaLnBrk="1" latinLnBrk="0" hangingPunct="1">
        <a:defRPr sz="1898" kern="1200">
          <a:solidFill>
            <a:schemeClr val="tx1"/>
          </a:solidFill>
          <a:latin typeface="+mn-lt"/>
          <a:ea typeface="+mn-ea"/>
          <a:cs typeface="+mn-cs"/>
        </a:defRPr>
      </a:lvl7pPr>
      <a:lvl8pPr marL="3375142" algn="l" defTabSz="964326" rtl="0" eaLnBrk="1" latinLnBrk="0" hangingPunct="1">
        <a:defRPr sz="1898" kern="1200">
          <a:solidFill>
            <a:schemeClr val="tx1"/>
          </a:solidFill>
          <a:latin typeface="+mn-lt"/>
          <a:ea typeface="+mn-ea"/>
          <a:cs typeface="+mn-cs"/>
        </a:defRPr>
      </a:lvl8pPr>
      <a:lvl9pPr marL="3857305" algn="l" defTabSz="964326" rtl="0" eaLnBrk="1" latinLnBrk="0" hangingPunct="1">
        <a:defRPr sz="18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3E01EE5D-26FB-46D5-A381-ECFB35BF1D34}" type="slidenum">
              <a:rPr lang="zh-CN" altLang="en-US" smtClean="0"/>
              <a:t>1</a:t>
            </a:fld>
            <a:endParaRPr lang="zh-CN" altLang="en-US" dirty="0"/>
          </a:p>
        </p:txBody>
      </p:sp>
      <p:sp>
        <p:nvSpPr>
          <p:cNvPr id="13" name="文本框 12"/>
          <p:cNvSpPr txBox="1"/>
          <p:nvPr/>
        </p:nvSpPr>
        <p:spPr>
          <a:xfrm>
            <a:off x="1423394" y="1349190"/>
            <a:ext cx="10004833" cy="1200329"/>
          </a:xfrm>
          <a:prstGeom prst="rect">
            <a:avLst/>
          </a:prstGeom>
          <a:noFill/>
        </p:spPr>
        <p:txBody>
          <a:bodyPr wrap="square">
            <a:spAutoFit/>
          </a:bodyPr>
          <a:lstStyle/>
          <a:p>
            <a:pPr algn="ctr" fontAlgn="auto">
              <a:spcBef>
                <a:spcPts val="0"/>
              </a:spcBef>
              <a:spcAft>
                <a:spcPts val="0"/>
              </a:spcAft>
              <a:defRPr/>
            </a:pPr>
            <a:r>
              <a:rPr lang="en-US" altLang="zh-CN" sz="3600" b="1" dirty="0" err="1">
                <a:latin typeface="Times New Roman" panose="02020603050405020304" pitchFamily="18" charset="0"/>
                <a:ea typeface="Arial"/>
                <a:cs typeface="Times New Roman" panose="02020603050405020304" pitchFamily="18" charset="0"/>
                <a:sym typeface="Arial"/>
              </a:rPr>
              <a:t>Spatio</a:t>
            </a:r>
            <a:r>
              <a:rPr lang="en-US" altLang="zh-CN" sz="3600" b="1" dirty="0">
                <a:latin typeface="Times New Roman" panose="02020603050405020304" pitchFamily="18" charset="0"/>
                <a:ea typeface="Arial"/>
                <a:cs typeface="Times New Roman" panose="02020603050405020304" pitchFamily="18" charset="0"/>
                <a:sym typeface="Arial"/>
              </a:rPr>
              <a:t>-Temporal Dynamic Inference Network for </a:t>
            </a:r>
          </a:p>
          <a:p>
            <a:pPr algn="ctr" fontAlgn="auto">
              <a:spcBef>
                <a:spcPts val="0"/>
              </a:spcBef>
              <a:spcAft>
                <a:spcPts val="0"/>
              </a:spcAft>
              <a:defRPr/>
            </a:pPr>
            <a:r>
              <a:rPr lang="en-US" altLang="zh-CN" sz="3600" b="1" dirty="0">
                <a:latin typeface="Times New Roman" panose="02020603050405020304" pitchFamily="18" charset="0"/>
                <a:ea typeface="Arial"/>
                <a:cs typeface="Times New Roman" panose="02020603050405020304" pitchFamily="18" charset="0"/>
                <a:sym typeface="Arial"/>
              </a:rPr>
              <a:t>Group Activity Recognition</a:t>
            </a:r>
            <a:endParaRPr lang="en-US" altLang="zh-CN" sz="3600" b="1" dirty="0">
              <a:solidFill>
                <a:schemeClr val="bg2">
                  <a:lumMod val="25000"/>
                </a:schemeClr>
              </a:solidFill>
              <a:latin typeface="Times New Roman" panose="02020603050405020304" pitchFamily="18" charset="0"/>
              <a:ea typeface="等线" panose="02010600030101010101" pitchFamily="2" charset="-122"/>
              <a:cs typeface="Times New Roman" panose="02020603050405020304" pitchFamily="18" charset="0"/>
            </a:endParaRPr>
          </a:p>
        </p:txBody>
      </p:sp>
      <p:grpSp>
        <p:nvGrpSpPr>
          <p:cNvPr id="14" name="组合 13"/>
          <p:cNvGrpSpPr/>
          <p:nvPr/>
        </p:nvGrpSpPr>
        <p:grpSpPr bwMode="auto">
          <a:xfrm>
            <a:off x="4907073" y="2608213"/>
            <a:ext cx="3037486" cy="214278"/>
            <a:chOff x="4154888" y="3453573"/>
            <a:chExt cx="3846874" cy="361046"/>
          </a:xfrm>
          <a:solidFill>
            <a:srgbClr val="52B2E5"/>
          </a:solidFill>
        </p:grpSpPr>
        <p:cxnSp>
          <p:nvCxnSpPr>
            <p:cNvPr id="15" name="直接连接符 14"/>
            <p:cNvCxnSpPr/>
            <p:nvPr/>
          </p:nvCxnSpPr>
          <p:spPr>
            <a:xfrm>
              <a:off x="4154888" y="3453573"/>
              <a:ext cx="3846874" cy="0"/>
            </a:xfrm>
            <a:prstGeom prst="line">
              <a:avLst/>
            </a:prstGeom>
            <a:grpFill/>
            <a:ln w="25400">
              <a:solidFill>
                <a:srgbClr val="52B2E5"/>
              </a:solidFill>
            </a:ln>
          </p:spPr>
          <p:style>
            <a:lnRef idx="1">
              <a:schemeClr val="accent1"/>
            </a:lnRef>
            <a:fillRef idx="0">
              <a:schemeClr val="accent1"/>
            </a:fillRef>
            <a:effectRef idx="0">
              <a:schemeClr val="accent1"/>
            </a:effectRef>
            <a:fontRef idx="minor">
              <a:schemeClr val="tx1"/>
            </a:fontRef>
          </p:style>
        </p:cxnSp>
        <p:sp>
          <p:nvSpPr>
            <p:cNvPr id="16" name="等腰三角形 15"/>
            <p:cNvSpPr/>
            <p:nvPr/>
          </p:nvSpPr>
          <p:spPr>
            <a:xfrm flipV="1">
              <a:off x="5872725" y="3459907"/>
              <a:ext cx="411201" cy="3547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2" name="文本框 11">
            <a:extLst>
              <a:ext uri="{FF2B5EF4-FFF2-40B4-BE49-F238E27FC236}">
                <a16:creationId xmlns:a16="http://schemas.microsoft.com/office/drawing/2014/main" id="{2F0D6F7D-10D1-4C69-B932-694F78462EF0}"/>
              </a:ext>
            </a:extLst>
          </p:cNvPr>
          <p:cNvSpPr txBox="1"/>
          <p:nvPr/>
        </p:nvSpPr>
        <p:spPr>
          <a:xfrm>
            <a:off x="240133" y="2801585"/>
            <a:ext cx="12371353" cy="3046988"/>
          </a:xfrm>
          <a:prstGeom prst="rect">
            <a:avLst/>
          </a:prstGeom>
          <a:noFill/>
        </p:spPr>
        <p:txBody>
          <a:bodyPr wrap="square">
            <a:spAutoFit/>
          </a:bodyPr>
          <a:lstStyle/>
          <a:p>
            <a:pPr algn="ctr"/>
            <a:r>
              <a:rPr lang="en-US" altLang="zh-CN" sz="2400" b="1" dirty="0" err="1">
                <a:latin typeface="Times New Roman" panose="02020603050405020304" pitchFamily="18" charset="0"/>
                <a:ea typeface="Arial"/>
                <a:cs typeface="Times New Roman" panose="02020603050405020304" pitchFamily="18" charset="0"/>
                <a:sym typeface="Arial"/>
              </a:rPr>
              <a:t>Hangjie</a:t>
            </a:r>
            <a:r>
              <a:rPr lang="en-US" altLang="zh-CN" sz="2400" b="1" dirty="0">
                <a:latin typeface="Times New Roman" panose="02020603050405020304" pitchFamily="18" charset="0"/>
                <a:ea typeface="Arial"/>
                <a:cs typeface="Times New Roman" panose="02020603050405020304" pitchFamily="18" charset="0"/>
                <a:sym typeface="Arial"/>
              </a:rPr>
              <a:t> Yuan</a:t>
            </a:r>
            <a:r>
              <a:rPr lang="en-US" altLang="zh-CN" sz="2400" b="1" baseline="30000" dirty="0">
                <a:latin typeface="Times New Roman" panose="02020603050405020304" pitchFamily="18" charset="0"/>
                <a:ea typeface="Arial"/>
                <a:cs typeface="Times New Roman" panose="02020603050405020304" pitchFamily="18" charset="0"/>
                <a:sym typeface="Arial"/>
              </a:rPr>
              <a:t>1</a:t>
            </a:r>
            <a:r>
              <a:rPr lang="en-US" altLang="zh-CN" sz="2400" b="1" dirty="0">
                <a:latin typeface="Times New Roman" panose="02020603050405020304" pitchFamily="18" charset="0"/>
                <a:ea typeface="Arial"/>
                <a:cs typeface="Times New Roman" panose="02020603050405020304" pitchFamily="18" charset="0"/>
                <a:sym typeface="Arial"/>
              </a:rPr>
              <a:t>, Dong Ni</a:t>
            </a:r>
            <a:r>
              <a:rPr lang="en-US" altLang="zh-CN" sz="2400" b="1" baseline="30000" dirty="0">
                <a:latin typeface="Times New Roman" panose="02020603050405020304" pitchFamily="18" charset="0"/>
                <a:ea typeface="Arial"/>
                <a:cs typeface="Times New Roman" panose="02020603050405020304" pitchFamily="18" charset="0"/>
                <a:sym typeface="Arial"/>
              </a:rPr>
              <a:t>1,2</a:t>
            </a:r>
            <a:r>
              <a:rPr lang="en-US" altLang="zh-CN" sz="2400" b="1" dirty="0">
                <a:latin typeface="Times New Roman" panose="02020603050405020304" pitchFamily="18" charset="0"/>
                <a:ea typeface="Arial"/>
                <a:cs typeface="Times New Roman" panose="02020603050405020304" pitchFamily="18" charset="0"/>
                <a:sym typeface="Arial"/>
              </a:rPr>
              <a:t> and </a:t>
            </a:r>
            <a:r>
              <a:rPr lang="en-US" altLang="zh-CN" sz="2400" b="1" dirty="0" err="1">
                <a:latin typeface="Times New Roman" panose="02020603050405020304" pitchFamily="18" charset="0"/>
                <a:ea typeface="Arial"/>
                <a:cs typeface="Times New Roman" panose="02020603050405020304" pitchFamily="18" charset="0"/>
                <a:sym typeface="Arial"/>
              </a:rPr>
              <a:t>Mang</a:t>
            </a:r>
            <a:r>
              <a:rPr lang="en-US" altLang="zh-CN" sz="2400" b="1" dirty="0">
                <a:latin typeface="Times New Roman" panose="02020603050405020304" pitchFamily="18" charset="0"/>
                <a:ea typeface="Arial"/>
                <a:cs typeface="Times New Roman" panose="02020603050405020304" pitchFamily="18" charset="0"/>
                <a:sym typeface="Arial"/>
              </a:rPr>
              <a:t> Wang</a:t>
            </a:r>
            <a:r>
              <a:rPr lang="en-US" altLang="zh-CN" sz="2400" b="1" baseline="30000" dirty="0">
                <a:latin typeface="Times New Roman" panose="02020603050405020304" pitchFamily="18" charset="0"/>
                <a:ea typeface="Arial"/>
                <a:cs typeface="Times New Roman" panose="02020603050405020304" pitchFamily="18" charset="0"/>
                <a:sym typeface="Arial"/>
              </a:rPr>
              <a:t>3</a:t>
            </a:r>
            <a:br>
              <a:rPr lang="en-US" altLang="zh-CN" sz="2400" dirty="0">
                <a:latin typeface="Times New Roman" panose="02020603050405020304" pitchFamily="18" charset="0"/>
                <a:ea typeface="Arial"/>
                <a:cs typeface="Times New Roman" panose="02020603050405020304" pitchFamily="18" charset="0"/>
                <a:sym typeface="Arial"/>
              </a:rPr>
            </a:br>
            <a:r>
              <a:rPr lang="en-US" altLang="zh-CN" sz="2400" b="1" dirty="0">
                <a:latin typeface="Times New Roman" panose="02020603050405020304" pitchFamily="18" charset="0"/>
                <a:ea typeface="Arial"/>
                <a:cs typeface="Times New Roman" panose="02020603050405020304" pitchFamily="18" charset="0"/>
                <a:sym typeface="Arial"/>
              </a:rPr>
              <a:t>1</a:t>
            </a:r>
            <a:r>
              <a:rPr lang="en-US" altLang="zh-CN" sz="2400" dirty="0">
                <a:latin typeface="Times New Roman" panose="02020603050405020304" pitchFamily="18" charset="0"/>
                <a:ea typeface="Arial"/>
                <a:cs typeface="Times New Roman" panose="02020603050405020304" pitchFamily="18" charset="0"/>
                <a:sym typeface="Arial"/>
              </a:rPr>
              <a:t> College of Control Science and Engineering, Zhejiang University, Hangzhou, China</a:t>
            </a:r>
            <a:br>
              <a:rPr lang="en-US" altLang="zh-CN" sz="2400" dirty="0">
                <a:latin typeface="Times New Roman" panose="02020603050405020304" pitchFamily="18" charset="0"/>
                <a:ea typeface="Arial"/>
                <a:cs typeface="Times New Roman" panose="02020603050405020304" pitchFamily="18" charset="0"/>
                <a:sym typeface="Arial"/>
              </a:rPr>
            </a:br>
            <a:r>
              <a:rPr lang="en-US" altLang="zh-CN" sz="2400" b="1" dirty="0">
                <a:latin typeface="Times New Roman" panose="02020603050405020304" pitchFamily="18" charset="0"/>
                <a:ea typeface="Arial"/>
                <a:cs typeface="Times New Roman" panose="02020603050405020304" pitchFamily="18" charset="0"/>
                <a:sym typeface="Arial"/>
              </a:rPr>
              <a:t>2</a:t>
            </a:r>
            <a:r>
              <a:rPr lang="en-US" altLang="zh-CN" sz="2400" dirty="0">
                <a:latin typeface="Times New Roman" panose="02020603050405020304" pitchFamily="18" charset="0"/>
                <a:ea typeface="Arial"/>
                <a:cs typeface="Times New Roman" panose="02020603050405020304" pitchFamily="18" charset="0"/>
                <a:sym typeface="Arial"/>
              </a:rPr>
              <a:t> State Key Laboratory of Industrial Control Technology, Zhejiang University, Hangzhou, China      </a:t>
            </a:r>
          </a:p>
          <a:p>
            <a:pPr algn="ctr"/>
            <a:r>
              <a:rPr lang="en-US" altLang="zh-CN" sz="2400" b="1" dirty="0">
                <a:latin typeface="Times New Roman" panose="02020603050405020304" pitchFamily="18" charset="0"/>
                <a:ea typeface="Arial"/>
                <a:cs typeface="Times New Roman" panose="02020603050405020304" pitchFamily="18" charset="0"/>
                <a:sym typeface="Arial"/>
              </a:rPr>
              <a:t>3</a:t>
            </a:r>
            <a:r>
              <a:rPr lang="en-US" altLang="zh-CN" sz="2400" dirty="0">
                <a:latin typeface="Times New Roman" panose="02020603050405020304" pitchFamily="18" charset="0"/>
                <a:ea typeface="Arial"/>
                <a:cs typeface="Times New Roman" panose="02020603050405020304" pitchFamily="18" charset="0"/>
                <a:sym typeface="Arial"/>
              </a:rPr>
              <a:t> DAMO Academy, Alibaba Group</a:t>
            </a:r>
          </a:p>
          <a:p>
            <a:pPr algn="ctr"/>
            <a:endParaRPr lang="en-US" altLang="zh-CN" sz="2400" dirty="0">
              <a:latin typeface="Times New Roman" panose="02020603050405020304" pitchFamily="18" charset="0"/>
              <a:cs typeface="Times New Roman" panose="02020603050405020304" pitchFamily="18" charset="0"/>
            </a:endParaRPr>
          </a:p>
          <a:p>
            <a:pPr algn="ctr"/>
            <a:r>
              <a:rPr lang="en-US" altLang="zh-CN" sz="2400" dirty="0">
                <a:latin typeface="Times New Roman" panose="02020603050405020304" pitchFamily="18" charset="0"/>
                <a:cs typeface="Times New Roman" panose="02020603050405020304" pitchFamily="18" charset="0"/>
              </a:rPr>
              <a:t>Publicly available codes: </a:t>
            </a:r>
            <a:r>
              <a:rPr lang="en-US" altLang="zh-CN" sz="2400" b="1" i="1" u="sng" dirty="0">
                <a:solidFill>
                  <a:srgbClr val="FF5050"/>
                </a:solidFill>
                <a:latin typeface="Times New Roman" panose="02020603050405020304" pitchFamily="18" charset="0"/>
                <a:cs typeface="Times New Roman" panose="02020603050405020304" pitchFamily="18" charset="0"/>
              </a:rPr>
              <a:t>https://github.com/JacobYuan7/DIN_GAR</a:t>
            </a:r>
            <a:endParaRPr lang="en-US" altLang="zh-CN" sz="2400" b="1" dirty="0">
              <a:latin typeface="Times New Roman" panose="02020603050405020304" pitchFamily="18" charset="0"/>
              <a:cs typeface="Times New Roman" panose="02020603050405020304" pitchFamily="18" charset="0"/>
            </a:endParaRPr>
          </a:p>
          <a:p>
            <a:pPr algn="ctr"/>
            <a:endParaRPr lang="en-US" altLang="zh-CN" sz="2400" b="1" dirty="0">
              <a:latin typeface="Times New Roman" panose="02020603050405020304" pitchFamily="18" charset="0"/>
              <a:cs typeface="Times New Roman" panose="02020603050405020304" pitchFamily="18" charset="0"/>
            </a:endParaRPr>
          </a:p>
          <a:p>
            <a:pPr algn="ctr"/>
            <a:r>
              <a:rPr lang="en-US" altLang="zh-CN" sz="2400" b="1" dirty="0">
                <a:latin typeface="Times New Roman" panose="02020603050405020304" pitchFamily="18" charset="0"/>
                <a:cs typeface="Times New Roman" panose="02020603050405020304" pitchFamily="18" charset="0"/>
              </a:rPr>
              <a:t>Email: hj.yuan@zju.edu.cn</a:t>
            </a:r>
            <a:endParaRPr lang="zh-CN" altLang="en-US" sz="2400" b="1" dirty="0">
              <a:latin typeface="Times New Roman" panose="02020603050405020304" pitchFamily="18" charset="0"/>
              <a:cs typeface="Times New Roman" panose="02020603050405020304" pitchFamily="18" charset="0"/>
            </a:endParaRPr>
          </a:p>
        </p:txBody>
      </p:sp>
      <p:pic>
        <p:nvPicPr>
          <p:cNvPr id="11" name="Google Shape;93;p13">
            <a:extLst>
              <a:ext uri="{FF2B5EF4-FFF2-40B4-BE49-F238E27FC236}">
                <a16:creationId xmlns:a16="http://schemas.microsoft.com/office/drawing/2014/main" id="{84188632-F365-452A-A98D-A0FED0C5D56A}"/>
              </a:ext>
            </a:extLst>
          </p:cNvPr>
          <p:cNvPicPr preferRelativeResize="0"/>
          <p:nvPr/>
        </p:nvPicPr>
        <p:blipFill>
          <a:blip r:embed="rId3">
            <a:alphaModFix/>
          </a:blip>
          <a:stretch>
            <a:fillRect/>
          </a:stretch>
        </p:blipFill>
        <p:spPr>
          <a:xfrm>
            <a:off x="4147228" y="0"/>
            <a:ext cx="4557167" cy="1059807"/>
          </a:xfrm>
          <a:prstGeom prst="rect">
            <a:avLst/>
          </a:prstGeom>
          <a:noFill/>
          <a:ln>
            <a:noFill/>
          </a:ln>
        </p:spPr>
      </p:pic>
      <p:pic>
        <p:nvPicPr>
          <p:cNvPr id="17" name="图片 16">
            <a:extLst>
              <a:ext uri="{FF2B5EF4-FFF2-40B4-BE49-F238E27FC236}">
                <a16:creationId xmlns:a16="http://schemas.microsoft.com/office/drawing/2014/main" id="{2B14596C-AA6E-458F-B5C9-D29628F45CB9}"/>
              </a:ext>
            </a:extLst>
          </p:cNvPr>
          <p:cNvPicPr>
            <a:picLocks noChangeAspect="1"/>
          </p:cNvPicPr>
          <p:nvPr/>
        </p:nvPicPr>
        <p:blipFill>
          <a:blip r:embed="rId4"/>
          <a:stretch>
            <a:fillRect/>
          </a:stretch>
        </p:blipFill>
        <p:spPr>
          <a:xfrm>
            <a:off x="7254428" y="5979606"/>
            <a:ext cx="2042963" cy="1040755"/>
          </a:xfrm>
          <a:prstGeom prst="rect">
            <a:avLst/>
          </a:prstGeom>
        </p:spPr>
      </p:pic>
      <p:pic>
        <p:nvPicPr>
          <p:cNvPr id="18" name="图片 17">
            <a:extLst>
              <a:ext uri="{FF2B5EF4-FFF2-40B4-BE49-F238E27FC236}">
                <a16:creationId xmlns:a16="http://schemas.microsoft.com/office/drawing/2014/main" id="{11EA894A-84C7-45D8-9581-96C4005DB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058" y="5931678"/>
            <a:ext cx="1208876" cy="1208876"/>
          </a:xfrm>
          <a:prstGeom prst="rect">
            <a:avLst/>
          </a:prstGeom>
        </p:spPr>
      </p:pic>
      <p:pic>
        <p:nvPicPr>
          <p:cNvPr id="19" name="图片 18">
            <a:extLst>
              <a:ext uri="{FF2B5EF4-FFF2-40B4-BE49-F238E27FC236}">
                <a16:creationId xmlns:a16="http://schemas.microsoft.com/office/drawing/2014/main" id="{2491EFD7-3CBB-4F6D-9266-C3E67DF82105}"/>
              </a:ext>
            </a:extLst>
          </p:cNvPr>
          <p:cNvPicPr>
            <a:picLocks noChangeAspect="1"/>
          </p:cNvPicPr>
          <p:nvPr/>
        </p:nvPicPr>
        <p:blipFill>
          <a:blip r:embed="rId6"/>
          <a:stretch>
            <a:fillRect/>
          </a:stretch>
        </p:blipFill>
        <p:spPr>
          <a:xfrm>
            <a:off x="5821375" y="6015739"/>
            <a:ext cx="1208876" cy="104075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Experiments</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9" name="图片 8">
            <a:extLst>
              <a:ext uri="{FF2B5EF4-FFF2-40B4-BE49-F238E27FC236}">
                <a16:creationId xmlns:a16="http://schemas.microsoft.com/office/drawing/2014/main" id="{30D3D800-B139-46B1-AC92-1908DE3A6CD3}"/>
              </a:ext>
            </a:extLst>
          </p:cNvPr>
          <p:cNvPicPr>
            <a:picLocks noChangeAspect="1"/>
          </p:cNvPicPr>
          <p:nvPr/>
        </p:nvPicPr>
        <p:blipFill>
          <a:blip r:embed="rId3"/>
          <a:stretch>
            <a:fillRect/>
          </a:stretch>
        </p:blipFill>
        <p:spPr>
          <a:xfrm>
            <a:off x="164679" y="1312069"/>
            <a:ext cx="5832648" cy="2933133"/>
          </a:xfrm>
          <a:prstGeom prst="rect">
            <a:avLst/>
          </a:prstGeom>
        </p:spPr>
      </p:pic>
      <p:sp>
        <p:nvSpPr>
          <p:cNvPr id="12" name="文本框 11">
            <a:extLst>
              <a:ext uri="{FF2B5EF4-FFF2-40B4-BE49-F238E27FC236}">
                <a16:creationId xmlns:a16="http://schemas.microsoft.com/office/drawing/2014/main" id="{0CFB189D-0117-496E-B301-2D59B8A6B090}"/>
              </a:ext>
            </a:extLst>
          </p:cNvPr>
          <p:cNvSpPr txBox="1"/>
          <p:nvPr/>
        </p:nvSpPr>
        <p:spPr>
          <a:xfrm>
            <a:off x="1928875" y="830832"/>
            <a:ext cx="2304256" cy="524567"/>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Model Variants</a:t>
            </a:r>
          </a:p>
        </p:txBody>
      </p:sp>
      <p:pic>
        <p:nvPicPr>
          <p:cNvPr id="3" name="图片 2">
            <a:extLst>
              <a:ext uri="{FF2B5EF4-FFF2-40B4-BE49-F238E27FC236}">
                <a16:creationId xmlns:a16="http://schemas.microsoft.com/office/drawing/2014/main" id="{C7EA5CF5-68FF-42FC-BA17-7C8DF0A74DFC}"/>
              </a:ext>
            </a:extLst>
          </p:cNvPr>
          <p:cNvPicPr>
            <a:picLocks noChangeAspect="1"/>
          </p:cNvPicPr>
          <p:nvPr/>
        </p:nvPicPr>
        <p:blipFill>
          <a:blip r:embed="rId4"/>
          <a:stretch>
            <a:fillRect/>
          </a:stretch>
        </p:blipFill>
        <p:spPr>
          <a:xfrm>
            <a:off x="8995022" y="167492"/>
            <a:ext cx="3616250" cy="3805027"/>
          </a:xfrm>
          <a:prstGeom prst="rect">
            <a:avLst/>
          </a:prstGeom>
        </p:spPr>
      </p:pic>
      <p:pic>
        <p:nvPicPr>
          <p:cNvPr id="6" name="图片 5">
            <a:extLst>
              <a:ext uri="{FF2B5EF4-FFF2-40B4-BE49-F238E27FC236}">
                <a16:creationId xmlns:a16="http://schemas.microsoft.com/office/drawing/2014/main" id="{3F802D92-68B7-4D58-9D78-AA0168CED324}"/>
              </a:ext>
            </a:extLst>
          </p:cNvPr>
          <p:cNvPicPr>
            <a:picLocks noChangeAspect="1"/>
          </p:cNvPicPr>
          <p:nvPr/>
        </p:nvPicPr>
        <p:blipFill>
          <a:blip r:embed="rId5"/>
          <a:stretch>
            <a:fillRect/>
          </a:stretch>
        </p:blipFill>
        <p:spPr>
          <a:xfrm>
            <a:off x="8995022" y="4041048"/>
            <a:ext cx="3761531" cy="3191602"/>
          </a:xfrm>
          <a:prstGeom prst="rect">
            <a:avLst/>
          </a:prstGeom>
        </p:spPr>
      </p:pic>
      <p:sp>
        <p:nvSpPr>
          <p:cNvPr id="17" name="文本框 16">
            <a:extLst>
              <a:ext uri="{FF2B5EF4-FFF2-40B4-BE49-F238E27FC236}">
                <a16:creationId xmlns:a16="http://schemas.microsoft.com/office/drawing/2014/main" id="{317AB8ED-2A62-4B02-844F-7E8A52FAD768}"/>
              </a:ext>
            </a:extLst>
          </p:cNvPr>
          <p:cNvSpPr txBox="1"/>
          <p:nvPr/>
        </p:nvSpPr>
        <p:spPr>
          <a:xfrm>
            <a:off x="6382990" y="0"/>
            <a:ext cx="2559768" cy="1004699"/>
          </a:xfrm>
          <a:prstGeom prst="rect">
            <a:avLst/>
          </a:prstGeom>
          <a:noFill/>
        </p:spPr>
        <p:txBody>
          <a:bodyPr wrap="square">
            <a:spAutoFit/>
          </a:bodyPr>
          <a:lstStyle/>
          <a:p>
            <a:pPr>
              <a:lnSpc>
                <a:spcPct val="130000"/>
              </a:lnSpc>
            </a:pPr>
            <a:r>
              <a:rPr lang="en-US" altLang="zh-CN" sz="2400" b="1" dirty="0" err="1">
                <a:latin typeface="Times New Roman" panose="02020603050405020304" pitchFamily="18" charset="0"/>
                <a:cs typeface="Times New Roman" panose="02020603050405020304" pitchFamily="18" charset="0"/>
              </a:rPr>
              <a:t>Comparions</a:t>
            </a:r>
            <a:r>
              <a:rPr lang="en-US" altLang="zh-CN" sz="2400" b="1" dirty="0">
                <a:latin typeface="Times New Roman" panose="02020603050405020304" pitchFamily="18" charset="0"/>
                <a:cs typeface="Times New Roman" panose="02020603050405020304" pitchFamily="18" charset="0"/>
              </a:rPr>
              <a:t> with State-of-the-Arts</a:t>
            </a:r>
          </a:p>
        </p:txBody>
      </p:sp>
      <p:sp>
        <p:nvSpPr>
          <p:cNvPr id="18" name="文本框 17">
            <a:extLst>
              <a:ext uri="{FF2B5EF4-FFF2-40B4-BE49-F238E27FC236}">
                <a16:creationId xmlns:a16="http://schemas.microsoft.com/office/drawing/2014/main" id="{584AD51D-5375-473F-A412-B6E81C61D719}"/>
              </a:ext>
            </a:extLst>
          </p:cNvPr>
          <p:cNvSpPr txBox="1"/>
          <p:nvPr/>
        </p:nvSpPr>
        <p:spPr>
          <a:xfrm>
            <a:off x="6429375" y="1092108"/>
            <a:ext cx="2559768" cy="524567"/>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Volleyball dataset</a:t>
            </a:r>
          </a:p>
        </p:txBody>
      </p:sp>
      <p:sp>
        <p:nvSpPr>
          <p:cNvPr id="19" name="文本框 18">
            <a:extLst>
              <a:ext uri="{FF2B5EF4-FFF2-40B4-BE49-F238E27FC236}">
                <a16:creationId xmlns:a16="http://schemas.microsoft.com/office/drawing/2014/main" id="{56746086-8DD5-4B75-87F4-AB4A79428CD7}"/>
              </a:ext>
            </a:extLst>
          </p:cNvPr>
          <p:cNvSpPr txBox="1"/>
          <p:nvPr/>
        </p:nvSpPr>
        <p:spPr>
          <a:xfrm>
            <a:off x="6429375" y="3995612"/>
            <a:ext cx="2559768" cy="1004699"/>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Collective Activity dataset</a:t>
            </a:r>
          </a:p>
        </p:txBody>
      </p:sp>
      <p:sp>
        <p:nvSpPr>
          <p:cNvPr id="25" name="文本框 24">
            <a:extLst>
              <a:ext uri="{FF2B5EF4-FFF2-40B4-BE49-F238E27FC236}">
                <a16:creationId xmlns:a16="http://schemas.microsoft.com/office/drawing/2014/main" id="{45AF6FA5-6AEB-412D-AD95-7AEFB35CD1B7}"/>
              </a:ext>
            </a:extLst>
          </p:cNvPr>
          <p:cNvSpPr txBox="1"/>
          <p:nvPr/>
        </p:nvSpPr>
        <p:spPr>
          <a:xfrm>
            <a:off x="164679" y="4464868"/>
            <a:ext cx="5832648" cy="1015663"/>
          </a:xfrm>
          <a:prstGeom prst="rect">
            <a:avLst/>
          </a:prstGeom>
          <a:noFill/>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1. Stacking layers or a large interaction field will not result in a good performance, which is probably due to the </a:t>
            </a:r>
            <a:r>
              <a:rPr lang="en-US" altLang="zh-CN" sz="2000" b="1" dirty="0">
                <a:solidFill>
                  <a:srgbClr val="000000"/>
                </a:solidFill>
                <a:latin typeface="Times New Roman" panose="02020603050405020304" pitchFamily="18" charset="0"/>
                <a:cs typeface="Times New Roman" panose="02020603050405020304" pitchFamily="18" charset="0"/>
              </a:rPr>
              <a:t>over-smoothing problem</a:t>
            </a:r>
            <a:r>
              <a:rPr lang="en-US" altLang="zh-CN" sz="2000" dirty="0">
                <a:solidFill>
                  <a:srgbClr val="00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a14="http://schemas.microsoft.com/office/drawing/2010/main" Requires="a14">
          <p:sp>
            <p:nvSpPr>
              <p:cNvPr id="16" name="文本框 15">
                <a:extLst>
                  <a:ext uri="{FF2B5EF4-FFF2-40B4-BE49-F238E27FC236}">
                    <a16:creationId xmlns:a16="http://schemas.microsoft.com/office/drawing/2014/main" id="{51C9CB20-AE9E-4BD9-A808-70014B9AA931}"/>
                  </a:ext>
                </a:extLst>
              </p:cNvPr>
              <p:cNvSpPr txBox="1"/>
              <p:nvPr/>
            </p:nvSpPr>
            <p:spPr>
              <a:xfrm>
                <a:off x="164679" y="5545079"/>
                <a:ext cx="5832648" cy="707886"/>
              </a:xfrm>
              <a:prstGeom prst="rect">
                <a:avLst/>
              </a:prstGeom>
              <a:noFill/>
            </p:spPr>
            <p:txBody>
              <a:bodyPr wrap="square">
                <a:spAutoFit/>
              </a:bodyPr>
              <a:lstStyle/>
              <a:p>
                <a:r>
                  <a:rPr lang="en-US" altLang="zh-CN" sz="2000" dirty="0">
                    <a:solidFill>
                      <a:srgbClr val="000000"/>
                    </a:solidFill>
                    <a:latin typeface="Times New Roman" panose="02020603050405020304" pitchFamily="18" charset="0"/>
                    <a:cs typeface="Times New Roman" panose="02020603050405020304" pitchFamily="18" charset="0"/>
                  </a:rPr>
                  <a:t>2. Two variants reduce the computation cost by reducing the exponent of </a:t>
                </a:r>
                <a14:m>
                  <m:oMath xmlns:m="http://schemas.openxmlformats.org/officeDocument/2006/math">
                    <m:r>
                      <a:rPr lang="en-US" altLang="zh-CN" sz="2000" b="0" i="1" smtClean="0">
                        <a:solidFill>
                          <a:srgbClr val="000000"/>
                        </a:solidFill>
                        <a:latin typeface="Cambria Math" panose="02040503050406030204" pitchFamily="18" charset="0"/>
                      </a:rPr>
                      <m:t>𝐾</m:t>
                    </m:r>
                  </m:oMath>
                </a14:m>
                <a:r>
                  <a:rPr lang="en-US" altLang="zh-CN" sz="2000" dirty="0">
                    <a:solidFill>
                      <a:srgbClr val="000000"/>
                    </a:solidFill>
                    <a:latin typeface="Times New Roman" panose="02020603050405020304" pitchFamily="18" charset="0"/>
                    <a:cs typeface="Times New Roman" panose="02020603050405020304" pitchFamily="18" charset="0"/>
                  </a:rPr>
                  <a:t> or reducing </a:t>
                </a:r>
                <a14:m>
                  <m:oMath xmlns:m="http://schemas.openxmlformats.org/officeDocument/2006/math">
                    <m:r>
                      <a:rPr lang="en-US" altLang="zh-CN" sz="2000" b="0" i="1" smtClean="0">
                        <a:solidFill>
                          <a:srgbClr val="000000"/>
                        </a:solidFill>
                        <a:latin typeface="Cambria Math" panose="02040503050406030204" pitchFamily="18" charset="0"/>
                      </a:rPr>
                      <m:t>𝐷</m:t>
                    </m:r>
                  </m:oMath>
                </a14:m>
                <a:r>
                  <a:rPr lang="en-US" altLang="zh-CN" sz="2000" dirty="0">
                    <a:solidFill>
                      <a:srgbClr val="000000"/>
                    </a:solidFill>
                    <a:latin typeface="Times New Roman" panose="02020603050405020304" pitchFamily="18" charset="0"/>
                    <a:cs typeface="Times New Roman" panose="02020603050405020304" pitchFamily="18" charset="0"/>
                  </a:rPr>
                  <a:t> to </a:t>
                </a:r>
                <a14:m>
                  <m:oMath xmlns:m="http://schemas.openxmlformats.org/officeDocument/2006/math">
                    <m:sSub>
                      <m:sSubPr>
                        <m:ctrlPr>
                          <a:rPr lang="en-US" altLang="zh-CN" sz="2000" b="0" i="1" smtClean="0">
                            <a:solidFill>
                              <a:srgbClr val="000000"/>
                            </a:solidFill>
                            <a:latin typeface="Cambria Math" panose="02040503050406030204" pitchFamily="18" charset="0"/>
                          </a:rPr>
                        </m:ctrlPr>
                      </m:sSubPr>
                      <m:e>
                        <m:r>
                          <a:rPr lang="en-US" altLang="zh-CN" sz="2000" b="0" i="1" smtClean="0">
                            <a:solidFill>
                              <a:srgbClr val="000000"/>
                            </a:solidFill>
                            <a:latin typeface="Cambria Math" panose="02040503050406030204" pitchFamily="18" charset="0"/>
                          </a:rPr>
                          <m:t>𝐷</m:t>
                        </m:r>
                      </m:e>
                      <m:sub>
                        <m:r>
                          <a:rPr lang="en-US" altLang="zh-CN" sz="2000" b="0" i="1" smtClean="0">
                            <a:solidFill>
                              <a:srgbClr val="000000"/>
                            </a:solidFill>
                            <a:latin typeface="Cambria Math" panose="02040503050406030204" pitchFamily="18" charset="0"/>
                          </a:rPr>
                          <m:t>𝑙</m:t>
                        </m:r>
                      </m:sub>
                    </m:sSub>
                  </m:oMath>
                </a14:m>
                <a:r>
                  <a:rPr lang="en-US" altLang="zh-CN" sz="2000" dirty="0">
                    <a:solidFill>
                      <a:srgbClr val="000000"/>
                    </a:solidFill>
                    <a:latin typeface="Times New Roman" panose="02020603050405020304" pitchFamily="18" charset="0"/>
                    <a:cs typeface="Times New Roman" panose="02020603050405020304" pitchFamily="18" charset="0"/>
                  </a:rPr>
                  <a:t>.</a:t>
                </a:r>
                <a:endParaRPr lang="zh-CN" altLang="en-US" sz="2000" dirty="0">
                  <a:latin typeface="Times New Roman" panose="02020603050405020304" pitchFamily="18" charset="0"/>
                  <a:cs typeface="Times New Roman" panose="02020603050405020304" pitchFamily="18" charset="0"/>
                </a:endParaRPr>
              </a:p>
            </p:txBody>
          </p:sp>
        </mc:Choice>
        <mc:Fallback>
          <p:sp>
            <p:nvSpPr>
              <p:cNvPr id="16" name="文本框 15">
                <a:extLst>
                  <a:ext uri="{FF2B5EF4-FFF2-40B4-BE49-F238E27FC236}">
                    <a16:creationId xmlns:a16="http://schemas.microsoft.com/office/drawing/2014/main" id="{51C9CB20-AE9E-4BD9-A808-70014B9AA931}"/>
                  </a:ext>
                </a:extLst>
              </p:cNvPr>
              <p:cNvSpPr txBox="1">
                <a:spLocks noRot="1" noChangeAspect="1" noMove="1" noResize="1" noEditPoints="1" noAdjustHandles="1" noChangeArrowheads="1" noChangeShapeType="1" noTextEdit="1"/>
              </p:cNvSpPr>
              <p:nvPr/>
            </p:nvSpPr>
            <p:spPr>
              <a:xfrm>
                <a:off x="164679" y="5545079"/>
                <a:ext cx="5832648" cy="707886"/>
              </a:xfrm>
              <a:prstGeom prst="rect">
                <a:avLst/>
              </a:prstGeom>
              <a:blipFill>
                <a:blip r:embed="rId6"/>
                <a:stretch>
                  <a:fillRect l="-1045" t="-5172" b="-1465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604995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Conclusion and Future Work</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a:extLst>
              <a:ext uri="{FF2B5EF4-FFF2-40B4-BE49-F238E27FC236}">
                <a16:creationId xmlns:a16="http://schemas.microsoft.com/office/drawing/2014/main" id="{EC82A845-1224-4818-9F74-4F7F5C0BC65E}"/>
              </a:ext>
            </a:extLst>
          </p:cNvPr>
          <p:cNvSpPr txBox="1"/>
          <p:nvPr/>
        </p:nvSpPr>
        <p:spPr>
          <a:xfrm>
            <a:off x="1604839" y="1312069"/>
            <a:ext cx="10045116" cy="1200329"/>
          </a:xfrm>
          <a:prstGeom prst="rect">
            <a:avLst/>
          </a:prstGeom>
          <a:noFill/>
        </p:spPr>
        <p:txBody>
          <a:bodyPr wrap="square">
            <a:spAutoFit/>
          </a:bodyPr>
          <a:lstStyle/>
          <a:p>
            <a:r>
              <a:rPr lang="zh-CN" altLang="en-US" sz="2400" dirty="0">
                <a:latin typeface="Times New Roman" panose="02020603050405020304" pitchFamily="18" charset="0"/>
                <a:cs typeface="Times New Roman" panose="02020603050405020304" pitchFamily="18" charset="0"/>
              </a:rPr>
              <a:t>In this paper, we propose the Dynamic Inference Network to address the problems of inference on a predefined graph and inference in a computationally expensive way. </a:t>
            </a:r>
          </a:p>
        </p:txBody>
      </p:sp>
      <p:sp>
        <p:nvSpPr>
          <p:cNvPr id="21" name="文本框 20">
            <a:extLst>
              <a:ext uri="{FF2B5EF4-FFF2-40B4-BE49-F238E27FC236}">
                <a16:creationId xmlns:a16="http://schemas.microsoft.com/office/drawing/2014/main" id="{878BE424-B3E6-44D6-9BB7-D3274295139F}"/>
              </a:ext>
            </a:extLst>
          </p:cNvPr>
          <p:cNvSpPr txBox="1"/>
          <p:nvPr/>
        </p:nvSpPr>
        <p:spPr>
          <a:xfrm>
            <a:off x="1604839" y="3257701"/>
            <a:ext cx="10045116" cy="830997"/>
          </a:xfrm>
          <a:prstGeom prst="rect">
            <a:avLst/>
          </a:prstGeom>
          <a:noFill/>
        </p:spPr>
        <p:txBody>
          <a:bodyPr wrap="square">
            <a:spAutoFit/>
          </a:bodyPr>
          <a:lstStyle/>
          <a:p>
            <a:pPr algn="ctr"/>
            <a:r>
              <a:rPr lang="en-US" altLang="zh-CN" sz="2400" b="1" dirty="0">
                <a:latin typeface="Times New Roman" panose="02020603050405020304" pitchFamily="18" charset="0"/>
                <a:cs typeface="Times New Roman" panose="02020603050405020304" pitchFamily="18" charset="0"/>
              </a:rPr>
              <a:t>Future Work</a:t>
            </a:r>
          </a:p>
          <a:p>
            <a:r>
              <a:rPr lang="en-US" altLang="zh-CN" sz="2400" dirty="0">
                <a:latin typeface="Times New Roman" panose="02020603050405020304" pitchFamily="18" charset="0"/>
                <a:cs typeface="Times New Roman" panose="02020603050405020304" pitchFamily="18" charset="0"/>
              </a:rPr>
              <a:t>1. </a:t>
            </a:r>
            <a:r>
              <a:rPr lang="zh-CN" altLang="en-US" sz="2400" dirty="0">
                <a:latin typeface="Times New Roman" panose="02020603050405020304" pitchFamily="18" charset="0"/>
                <a:cs typeface="Times New Roman" panose="02020603050405020304" pitchFamily="18" charset="0"/>
              </a:rPr>
              <a:t>More challenging tasks and </a:t>
            </a:r>
            <a:r>
              <a:rPr lang="en-US" altLang="zh-CN" sz="2400" dirty="0">
                <a:latin typeface="Times New Roman" panose="02020603050405020304" pitchFamily="18" charset="0"/>
                <a:cs typeface="Times New Roman" panose="02020603050405020304" pitchFamily="18" charset="0"/>
              </a:rPr>
              <a:t>more </a:t>
            </a:r>
            <a:r>
              <a:rPr lang="zh-CN" altLang="en-US" sz="2400" dirty="0">
                <a:latin typeface="Times New Roman" panose="02020603050405020304" pitchFamily="18" charset="0"/>
                <a:cs typeface="Times New Roman" panose="02020603050405020304" pitchFamily="18" charset="0"/>
              </a:rPr>
              <a:t>efficient inference</a:t>
            </a:r>
            <a:r>
              <a:rPr lang="en-US" altLang="zh-CN" sz="2400" dirty="0">
                <a:latin typeface="Times New Roman" panose="02020603050405020304" pitchFamily="18" charset="0"/>
                <a:cs typeface="Times New Roman" panose="02020603050405020304" pitchFamily="18" charset="0"/>
              </a:rPr>
              <a:t>.</a:t>
            </a:r>
          </a:p>
        </p:txBody>
      </p:sp>
      <p:sp>
        <p:nvSpPr>
          <p:cNvPr id="22" name="文本框 21">
            <a:extLst>
              <a:ext uri="{FF2B5EF4-FFF2-40B4-BE49-F238E27FC236}">
                <a16:creationId xmlns:a16="http://schemas.microsoft.com/office/drawing/2014/main" id="{7C72AA37-530D-4D8D-A004-8C255EA300F9}"/>
              </a:ext>
            </a:extLst>
          </p:cNvPr>
          <p:cNvSpPr txBox="1"/>
          <p:nvPr/>
        </p:nvSpPr>
        <p:spPr>
          <a:xfrm>
            <a:off x="1604839" y="4120088"/>
            <a:ext cx="9470948"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2. More </a:t>
            </a:r>
            <a:r>
              <a:rPr lang="zh-CN" altLang="en-US" sz="2400" dirty="0">
                <a:latin typeface="Times New Roman" panose="02020603050405020304" pitchFamily="18" charset="0"/>
                <a:cs typeface="Times New Roman" panose="02020603050405020304" pitchFamily="18" charset="0"/>
              </a:rPr>
              <a:t>decent dynamic model incorporating visual context</a:t>
            </a:r>
            <a:r>
              <a:rPr lang="en-US" altLang="zh-CN" sz="2400" baseline="30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26" name="文本框 25">
            <a:extLst>
              <a:ext uri="{FF2B5EF4-FFF2-40B4-BE49-F238E27FC236}">
                <a16:creationId xmlns:a16="http://schemas.microsoft.com/office/drawing/2014/main" id="{893717E8-A8B3-4B80-B212-42275C1E7A77}"/>
              </a:ext>
            </a:extLst>
          </p:cNvPr>
          <p:cNvSpPr txBox="1"/>
          <p:nvPr/>
        </p:nvSpPr>
        <p:spPr>
          <a:xfrm>
            <a:off x="-28840" y="6846421"/>
            <a:ext cx="10622480" cy="338554"/>
          </a:xfrm>
          <a:prstGeom prst="rect">
            <a:avLst/>
          </a:prstGeom>
          <a:noFill/>
        </p:spPr>
        <p:txBody>
          <a:bodyPr wrap="square">
            <a:spAutoFit/>
          </a:bodyPr>
          <a:lstStyle/>
          <a:p>
            <a:r>
              <a:rPr lang="en-US" altLang="zh-CN" sz="1600" b="0" i="0" dirty="0">
                <a:solidFill>
                  <a:srgbClr val="222222"/>
                </a:solidFill>
                <a:effectLst/>
                <a:latin typeface="Times New Roman" panose="02020603050405020304" pitchFamily="18" charset="0"/>
                <a:cs typeface="Times New Roman" panose="02020603050405020304" pitchFamily="18" charset="0"/>
              </a:rPr>
              <a:t>[1] Yuan H, Ni D. Learning Visual Context for Group Activity Recognition, AAAI2021.</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4305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259"/>
          <p:cNvSpPr>
            <a:spLocks noChangeArrowheads="1"/>
          </p:cNvSpPr>
          <p:nvPr/>
        </p:nvSpPr>
        <p:spPr bwMode="auto">
          <a:xfrm>
            <a:off x="4148996" y="2896245"/>
            <a:ext cx="4560757" cy="830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5400" cap="all" dirty="0">
                <a:cs typeface="Arial" panose="020B0604020202020204" pitchFamily="34" charset="0"/>
              </a:rPr>
              <a:t>Thank YOU</a:t>
            </a:r>
            <a:endParaRPr lang="zh-CN" altLang="en-US" sz="5400" cap="all" dirty="0">
              <a:cs typeface="Arial" panose="020B0604020202020204" pitchFamily="34" charset="0"/>
            </a:endParaRPr>
          </a:p>
        </p:txBody>
      </p:sp>
      <p:sp>
        <p:nvSpPr>
          <p:cNvPr id="2" name="灯片编号占位符 1">
            <a:extLst>
              <a:ext uri="{FF2B5EF4-FFF2-40B4-BE49-F238E27FC236}">
                <a16:creationId xmlns:a16="http://schemas.microsoft.com/office/drawing/2014/main" id="{471F52F1-CF3D-46F7-8885-EDC85109BA46}"/>
              </a:ext>
            </a:extLst>
          </p:cNvPr>
          <p:cNvSpPr>
            <a:spLocks noGrp="1"/>
          </p:cNvSpPr>
          <p:nvPr>
            <p:ph type="sldNum" sz="quarter" idx="12"/>
          </p:nvPr>
        </p:nvSpPr>
        <p:spPr/>
        <p:txBody>
          <a:bodyPr/>
          <a:lstStyle/>
          <a:p>
            <a:fld id="{3E01EE5D-26FB-46D5-A381-ECFB35BF1D34}" type="slidenum">
              <a:rPr lang="zh-CN" altLang="en-US" smtClean="0"/>
              <a:t>12</a:t>
            </a:fld>
            <a:endParaRPr lang="zh-CN" altLang="en-US"/>
          </a:p>
        </p:txBody>
      </p:sp>
    </p:spTree>
    <p:extLst>
      <p:ext uri="{BB962C8B-B14F-4D97-AF65-F5344CB8AC3E}">
        <p14:creationId xmlns:p14="http://schemas.microsoft.com/office/powerpoint/2010/main" val="184947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850"/>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14"/>
                                        </p:tgtEl>
                                      </p:cBhvr>
                                    </p:animEffect>
                                    <p:animScale>
                                      <p:cBhvr>
                                        <p:cTn id="15"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Introduction</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a:extLst>
              <a:ext uri="{FF2B5EF4-FFF2-40B4-BE49-F238E27FC236}">
                <a16:creationId xmlns:a16="http://schemas.microsoft.com/office/drawing/2014/main" id="{32091125-1031-420A-A439-914B22F7DB8E}"/>
              </a:ext>
            </a:extLst>
          </p:cNvPr>
          <p:cNvSpPr txBox="1"/>
          <p:nvPr/>
        </p:nvSpPr>
        <p:spPr>
          <a:xfrm>
            <a:off x="812751" y="662232"/>
            <a:ext cx="11233248" cy="1484830"/>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Group Activity Recognition</a:t>
            </a:r>
          </a:p>
          <a:p>
            <a:pPr>
              <a:lnSpc>
                <a:spcPct val="130000"/>
              </a:lnSpc>
            </a:pPr>
            <a:r>
              <a:rPr lang="en-US" altLang="zh-CN" sz="2400" dirty="0">
                <a:latin typeface="Times New Roman" panose="02020603050405020304" pitchFamily="18" charset="0"/>
                <a:cs typeface="Times New Roman" panose="02020603050405020304" pitchFamily="18" charset="0"/>
              </a:rPr>
              <a:t>Group activity recognition (GAR) aims to infer an overall activity performed by a group of people in the scene.</a:t>
            </a:r>
          </a:p>
        </p:txBody>
      </p:sp>
      <p:pic>
        <p:nvPicPr>
          <p:cNvPr id="3" name="图片 2">
            <a:extLst>
              <a:ext uri="{FF2B5EF4-FFF2-40B4-BE49-F238E27FC236}">
                <a16:creationId xmlns:a16="http://schemas.microsoft.com/office/drawing/2014/main" id="{86580E0A-BAA1-47D0-B358-6A57E10FF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3988" y="2320181"/>
            <a:ext cx="3528390" cy="1984719"/>
          </a:xfrm>
          <a:prstGeom prst="rect">
            <a:avLst/>
          </a:prstGeom>
        </p:spPr>
      </p:pic>
      <p:pic>
        <p:nvPicPr>
          <p:cNvPr id="6" name="图片 5">
            <a:extLst>
              <a:ext uri="{FF2B5EF4-FFF2-40B4-BE49-F238E27FC236}">
                <a16:creationId xmlns:a16="http://schemas.microsoft.com/office/drawing/2014/main" id="{F61D4F79-5180-4275-AE58-EC187B6EDD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5935" y="2320181"/>
            <a:ext cx="3528392" cy="1984721"/>
          </a:xfrm>
          <a:prstGeom prst="rect">
            <a:avLst/>
          </a:prstGeom>
        </p:spPr>
      </p:pic>
      <p:pic>
        <p:nvPicPr>
          <p:cNvPr id="8" name="图片 7">
            <a:extLst>
              <a:ext uri="{FF2B5EF4-FFF2-40B4-BE49-F238E27FC236}">
                <a16:creationId xmlns:a16="http://schemas.microsoft.com/office/drawing/2014/main" id="{94221989-3193-4A26-AC83-2645DF9442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494" y="2320181"/>
            <a:ext cx="3528393" cy="1984720"/>
          </a:xfrm>
          <a:prstGeom prst="rect">
            <a:avLst/>
          </a:prstGeom>
        </p:spPr>
      </p:pic>
      <p:pic>
        <p:nvPicPr>
          <p:cNvPr id="1026" name="Picture 2" descr="How CCTV surveillance poses a threat to privacy in South Africa">
            <a:extLst>
              <a:ext uri="{FF2B5EF4-FFF2-40B4-BE49-F238E27FC236}">
                <a16:creationId xmlns:a16="http://schemas.microsoft.com/office/drawing/2014/main" id="{834DE883-FC2D-426E-8FE7-D09D5EBFDA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6470" y="5415521"/>
            <a:ext cx="2747417" cy="16496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ootball - Wikipedia">
            <a:extLst>
              <a:ext uri="{FF2B5EF4-FFF2-40B4-BE49-F238E27FC236}">
                <a16:creationId xmlns:a16="http://schemas.microsoft.com/office/drawing/2014/main" id="{CE800B0D-23FF-4BAF-97D3-A6082FD319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0076" y="5398343"/>
            <a:ext cx="2448272" cy="1666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Rise of the Sober Social Scene">
            <a:extLst>
              <a:ext uri="{FF2B5EF4-FFF2-40B4-BE49-F238E27FC236}">
                <a16:creationId xmlns:a16="http://schemas.microsoft.com/office/drawing/2014/main" id="{0F63A324-B532-42C0-B6B2-F265F934B5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72801" y="5398342"/>
            <a:ext cx="3487492" cy="1666816"/>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82796C9C-BB8E-4ABC-A346-E20F2B375531}"/>
              </a:ext>
            </a:extLst>
          </p:cNvPr>
          <p:cNvSpPr txBox="1"/>
          <p:nvPr/>
        </p:nvSpPr>
        <p:spPr>
          <a:xfrm>
            <a:off x="1660674" y="5029996"/>
            <a:ext cx="2139008"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Surveillance video</a:t>
            </a:r>
            <a:endParaRPr lang="zh-CN" altLang="en-US" sz="2000" dirty="0">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2B7D9FAF-4D44-4745-8575-3421B00D51B1}"/>
              </a:ext>
            </a:extLst>
          </p:cNvPr>
          <p:cNvSpPr txBox="1"/>
          <p:nvPr/>
        </p:nvSpPr>
        <p:spPr>
          <a:xfrm>
            <a:off x="5349255" y="5015411"/>
            <a:ext cx="1538683" cy="414695"/>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Sports video</a:t>
            </a:r>
            <a:endParaRPr lang="zh-CN" altLang="en-US" sz="2000" dirty="0">
              <a:latin typeface="Times New Roman" panose="02020603050405020304" pitchFamily="18" charset="0"/>
              <a:cs typeface="Times New Roman" panose="02020603050405020304" pitchFamily="18" charset="0"/>
            </a:endParaRPr>
          </a:p>
        </p:txBody>
      </p:sp>
      <p:sp>
        <p:nvSpPr>
          <p:cNvPr id="21" name="文本框 20">
            <a:extLst>
              <a:ext uri="{FF2B5EF4-FFF2-40B4-BE49-F238E27FC236}">
                <a16:creationId xmlns:a16="http://schemas.microsoft.com/office/drawing/2014/main" id="{4540AD5A-854A-45B4-857C-A95E65B8692D}"/>
              </a:ext>
            </a:extLst>
          </p:cNvPr>
          <p:cNvSpPr txBox="1"/>
          <p:nvPr/>
        </p:nvSpPr>
        <p:spPr>
          <a:xfrm>
            <a:off x="8240386" y="5003507"/>
            <a:ext cx="3157541" cy="400110"/>
          </a:xfrm>
          <a:prstGeom prst="rect">
            <a:avLst/>
          </a:prstGeom>
          <a:noFill/>
        </p:spPr>
        <p:txBody>
          <a:bodyPr wrap="square">
            <a:spAutoFit/>
          </a:bodyPr>
          <a:lstStyle/>
          <a:p>
            <a:r>
              <a:rPr lang="en-US" altLang="zh-CN" sz="2000" dirty="0">
                <a:latin typeface="Times New Roman" panose="02020603050405020304" pitchFamily="18" charset="0"/>
                <a:cs typeface="Times New Roman" panose="02020603050405020304" pitchFamily="18" charset="0"/>
              </a:rPr>
              <a:t>Social scene understanding</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302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additive="base">
                                        <p:cTn id="15" dur="500" fill="hold"/>
                                        <p:tgtEl>
                                          <p:spTgt spid="1030"/>
                                        </p:tgtEl>
                                        <p:attrNameLst>
                                          <p:attrName>ppt_x</p:attrName>
                                        </p:attrNameLst>
                                      </p:cBhvr>
                                      <p:tavLst>
                                        <p:tav tm="0">
                                          <p:val>
                                            <p:strVal val="#ppt_x"/>
                                          </p:val>
                                        </p:tav>
                                        <p:tav tm="100000">
                                          <p:val>
                                            <p:strVal val="#ppt_x"/>
                                          </p:val>
                                        </p:tav>
                                      </p:tavLst>
                                    </p:anim>
                                    <p:anim calcmode="lin" valueType="num">
                                      <p:cBhvr additive="base">
                                        <p:cTn id="16" dur="500" fill="hold"/>
                                        <p:tgtEl>
                                          <p:spTgt spid="10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Introduction</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a:extLst>
              <a:ext uri="{FF2B5EF4-FFF2-40B4-BE49-F238E27FC236}">
                <a16:creationId xmlns:a16="http://schemas.microsoft.com/office/drawing/2014/main" id="{32091125-1031-420A-A439-914B22F7DB8E}"/>
              </a:ext>
            </a:extLst>
          </p:cNvPr>
          <p:cNvSpPr txBox="1"/>
          <p:nvPr/>
        </p:nvSpPr>
        <p:spPr>
          <a:xfrm>
            <a:off x="812751" y="662232"/>
            <a:ext cx="11233248" cy="1484830"/>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Core</a:t>
            </a:r>
          </a:p>
          <a:p>
            <a:pPr>
              <a:lnSpc>
                <a:spcPct val="130000"/>
              </a:lnSpc>
            </a:pPr>
            <a:r>
              <a:rPr lang="en-US" altLang="zh-CN" sz="2400" dirty="0">
                <a:latin typeface="Times New Roman" panose="02020603050405020304" pitchFamily="18" charset="0"/>
                <a:cs typeface="Times New Roman" panose="02020603050405020304" pitchFamily="18" charset="0"/>
              </a:rPr>
              <a:t>Infer a </a:t>
            </a:r>
            <a:r>
              <a:rPr lang="en-US" altLang="zh-CN" sz="2400" b="1" dirty="0">
                <a:latin typeface="Times New Roman" panose="02020603050405020304" pitchFamily="18" charset="0"/>
                <a:cs typeface="Times New Roman" panose="02020603050405020304" pitchFamily="18" charset="0"/>
              </a:rPr>
              <a:t>group-level activity representation </a:t>
            </a:r>
            <a:r>
              <a:rPr lang="en-US" altLang="zh-CN" sz="2400" dirty="0">
                <a:latin typeface="Times New Roman" panose="02020603050405020304" pitchFamily="18" charset="0"/>
                <a:cs typeface="Times New Roman" panose="02020603050405020304" pitchFamily="18" charset="0"/>
              </a:rPr>
              <a:t>given a video clip, which asks for elaborately designed </a:t>
            </a:r>
            <a:r>
              <a:rPr lang="en-US" altLang="zh-CN" sz="2400" b="1" dirty="0" err="1">
                <a:latin typeface="Times New Roman" panose="02020603050405020304" pitchFamily="18" charset="0"/>
                <a:cs typeface="Times New Roman" panose="02020603050405020304" pitchFamily="18" charset="0"/>
              </a:rPr>
              <a:t>spatio</a:t>
            </a:r>
            <a:r>
              <a:rPr lang="en-US" altLang="zh-CN" sz="2400" b="1" dirty="0">
                <a:latin typeface="Times New Roman" panose="02020603050405020304" pitchFamily="18" charset="0"/>
                <a:cs typeface="Times New Roman" panose="02020603050405020304" pitchFamily="18" charset="0"/>
              </a:rPr>
              <a:t>-temporal interaction modeling</a:t>
            </a:r>
            <a:r>
              <a:rPr lang="en-US" altLang="zh-CN" sz="2400" dirty="0">
                <a:latin typeface="Times New Roman" panose="02020603050405020304" pitchFamily="18" charset="0"/>
                <a:cs typeface="Times New Roman" panose="02020603050405020304" pitchFamily="18" charset="0"/>
              </a:rPr>
              <a:t> modules.</a:t>
            </a:r>
            <a:r>
              <a:rPr lang="zh-CN" altLang="en-US" sz="2400" dirty="0">
                <a:latin typeface="Times New Roman" panose="02020603050405020304" pitchFamily="18" charset="0"/>
                <a:cs typeface="Times New Roman" panose="02020603050405020304" pitchFamily="18" charset="0"/>
              </a:rPr>
              <a:t> </a:t>
            </a:r>
            <a:endParaRPr lang="en-US" altLang="zh-CN" sz="2400" dirty="0">
              <a:latin typeface="Times New Roman" panose="02020603050405020304" pitchFamily="18" charset="0"/>
              <a:cs typeface="Times New Roman" panose="02020603050405020304" pitchFamily="18" charset="0"/>
            </a:endParaRPr>
          </a:p>
        </p:txBody>
      </p:sp>
      <p:sp>
        <p:nvSpPr>
          <p:cNvPr id="22" name="文本框 21">
            <a:extLst>
              <a:ext uri="{FF2B5EF4-FFF2-40B4-BE49-F238E27FC236}">
                <a16:creationId xmlns:a16="http://schemas.microsoft.com/office/drawing/2014/main" id="{64D0128E-B1D7-473D-975F-01DE68DFB631}"/>
              </a:ext>
            </a:extLst>
          </p:cNvPr>
          <p:cNvSpPr txBox="1"/>
          <p:nvPr/>
        </p:nvSpPr>
        <p:spPr>
          <a:xfrm>
            <a:off x="0" y="4384665"/>
            <a:ext cx="13249472" cy="2862322"/>
          </a:xfrm>
          <a:prstGeom prst="rect">
            <a:avLst/>
          </a:prstGeom>
          <a:noFill/>
        </p:spPr>
        <p:txBody>
          <a:bodyPr wrap="square">
            <a:spAutoFit/>
          </a:bodyPr>
          <a:lstStyle/>
          <a:p>
            <a:r>
              <a:rPr lang="en-US" altLang="zh-CN" sz="1800" dirty="0">
                <a:latin typeface="Times New Roman" panose="02020603050405020304" pitchFamily="18" charset="0"/>
                <a:cs typeface="Times New Roman" panose="02020603050405020304" pitchFamily="18" charset="0"/>
              </a:rPr>
              <a:t>[1] Vaswani A, et al. Attention is all you need, </a:t>
            </a:r>
            <a:r>
              <a:rPr lang="en-US" altLang="zh-CN" sz="1800" dirty="0" err="1">
                <a:latin typeface="Times New Roman" panose="02020603050405020304" pitchFamily="18" charset="0"/>
                <a:cs typeface="Times New Roman" panose="02020603050405020304" pitchFamily="18" charset="0"/>
              </a:rPr>
              <a:t>NeurIPS</a:t>
            </a:r>
            <a:r>
              <a:rPr lang="en-US" altLang="zh-CN" sz="1800" dirty="0">
                <a:latin typeface="Times New Roman" panose="02020603050405020304" pitchFamily="18" charset="0"/>
                <a:cs typeface="Times New Roman" panose="02020603050405020304" pitchFamily="18" charset="0"/>
              </a:rPr>
              <a:t> 2017.</a:t>
            </a:r>
          </a:p>
          <a:p>
            <a:r>
              <a:rPr lang="en-US" altLang="zh-CN" dirty="0">
                <a:latin typeface="Times New Roman" panose="02020603050405020304" pitchFamily="18" charset="0"/>
                <a:cs typeface="Times New Roman" panose="02020603050405020304" pitchFamily="18" charset="0"/>
              </a:rPr>
              <a:t>[2] </a:t>
            </a:r>
            <a:r>
              <a:rPr lang="en-US" altLang="zh-CN" sz="1800" dirty="0" err="1">
                <a:latin typeface="Times New Roman" panose="02020603050405020304" pitchFamily="18" charset="0"/>
                <a:cs typeface="Times New Roman" panose="02020603050405020304" pitchFamily="18" charset="0"/>
              </a:rPr>
              <a:t>Rizard</a:t>
            </a:r>
            <a:r>
              <a:rPr lang="en-US" altLang="zh-CN" sz="1800" dirty="0">
                <a:latin typeface="Times New Roman" panose="02020603050405020304" pitchFamily="18" charset="0"/>
                <a:cs typeface="Times New Roman" panose="02020603050405020304" pitchFamily="18" charset="0"/>
              </a:rPr>
              <a:t> </a:t>
            </a:r>
            <a:r>
              <a:rPr lang="en-US" altLang="zh-CN" sz="1800" dirty="0" err="1">
                <a:latin typeface="Times New Roman" panose="02020603050405020304" pitchFamily="18" charset="0"/>
                <a:cs typeface="Times New Roman" panose="02020603050405020304" pitchFamily="18" charset="0"/>
              </a:rPr>
              <a:t>Renanda</a:t>
            </a:r>
            <a:r>
              <a:rPr lang="en-US" altLang="zh-CN" sz="1800" dirty="0">
                <a:latin typeface="Times New Roman" panose="02020603050405020304" pitchFamily="18" charset="0"/>
                <a:cs typeface="Times New Roman" panose="02020603050405020304" pitchFamily="18" charset="0"/>
              </a:rPr>
              <a:t> Adhi </a:t>
            </a:r>
            <a:r>
              <a:rPr lang="en-US" altLang="zh-CN" sz="1800" dirty="0" err="1">
                <a:latin typeface="Times New Roman" panose="02020603050405020304" pitchFamily="18" charset="0"/>
                <a:cs typeface="Times New Roman" panose="02020603050405020304" pitchFamily="18" charset="0"/>
              </a:rPr>
              <a:t>Pramono</a:t>
            </a:r>
            <a:r>
              <a:rPr lang="en-US" altLang="zh-CN" sz="1800" dirty="0">
                <a:latin typeface="Times New Roman" panose="02020603050405020304" pitchFamily="18" charset="0"/>
                <a:cs typeface="Times New Roman" panose="02020603050405020304" pitchFamily="18" charset="0"/>
              </a:rPr>
              <a:t>, et al. Empowering relational network by self-attention augmented conditional random fields for group activity recognition. ECCV 2020.</a:t>
            </a:r>
          </a:p>
          <a:p>
            <a:r>
              <a:rPr lang="en-US" altLang="zh-CN" dirty="0">
                <a:latin typeface="Times New Roman" panose="02020603050405020304" pitchFamily="18" charset="0"/>
                <a:cs typeface="Times New Roman" panose="02020603050405020304" pitchFamily="18" charset="0"/>
              </a:rPr>
              <a:t>[3] </a:t>
            </a:r>
            <a:r>
              <a:rPr lang="en-US" altLang="zh-CN" dirty="0" err="1">
                <a:latin typeface="Times New Roman" panose="02020603050405020304" pitchFamily="18" charset="0"/>
                <a:cs typeface="Times New Roman" panose="02020603050405020304" pitchFamily="18" charset="0"/>
              </a:rPr>
              <a:t>Jianchao</a:t>
            </a:r>
            <a:r>
              <a:rPr lang="en-US" altLang="zh-CN" dirty="0">
                <a:latin typeface="Times New Roman" panose="02020603050405020304" pitchFamily="18" charset="0"/>
                <a:cs typeface="Times New Roman" panose="02020603050405020304" pitchFamily="18" charset="0"/>
              </a:rPr>
              <a:t> Wu, et al. Learning actor relation graphs for group activity recognition. CVPR 2019.</a:t>
            </a:r>
            <a:endParaRPr lang="en-US" altLang="zh-CN" sz="1800"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[4] Rui Yan, et al. </a:t>
            </a:r>
            <a:r>
              <a:rPr lang="en-US" altLang="zh-CN" dirty="0" err="1">
                <a:latin typeface="Times New Roman" panose="02020603050405020304" pitchFamily="18" charset="0"/>
                <a:cs typeface="Times New Roman" panose="02020603050405020304" pitchFamily="18" charset="0"/>
              </a:rPr>
              <a:t>Higcin</a:t>
            </a:r>
            <a:r>
              <a:rPr lang="en-US" altLang="zh-CN" dirty="0">
                <a:latin typeface="Times New Roman" panose="02020603050405020304" pitchFamily="18" charset="0"/>
                <a:cs typeface="Times New Roman" panose="02020603050405020304" pitchFamily="18" charset="0"/>
              </a:rPr>
              <a:t>: Hierarchical graph-based cross inference network for group activity recognition. TPAMI 2020.</a:t>
            </a:r>
          </a:p>
          <a:p>
            <a:r>
              <a:rPr lang="en-US" altLang="zh-CN" sz="1800" dirty="0">
                <a:latin typeface="Times New Roman" panose="02020603050405020304" pitchFamily="18" charset="0"/>
                <a:cs typeface="Times New Roman" panose="02020603050405020304" pitchFamily="18" charset="0"/>
              </a:rPr>
              <a:t>[5] </a:t>
            </a:r>
            <a:r>
              <a:rPr lang="en-US" altLang="zh-CN" sz="1800" dirty="0" err="1">
                <a:latin typeface="Times New Roman" panose="02020603050405020304" pitchFamily="18" charset="0"/>
                <a:cs typeface="Times New Roman" panose="02020603050405020304" pitchFamily="18" charset="0"/>
              </a:rPr>
              <a:t>Hangjie</a:t>
            </a:r>
            <a:r>
              <a:rPr lang="en-US" altLang="zh-CN" sz="1800" dirty="0">
                <a:latin typeface="Times New Roman" panose="02020603050405020304" pitchFamily="18" charset="0"/>
                <a:cs typeface="Times New Roman" panose="02020603050405020304" pitchFamily="18" charset="0"/>
              </a:rPr>
              <a:t> Yuan and Dong Ni. Learning visual context for group activity recognition. AAAI 2021.</a:t>
            </a:r>
          </a:p>
          <a:p>
            <a:r>
              <a:rPr lang="en-US" altLang="zh-CN" dirty="0">
                <a:latin typeface="Times New Roman" panose="02020603050405020304" pitchFamily="18" charset="0"/>
                <a:cs typeface="Times New Roman" panose="02020603050405020304" pitchFamily="18" charset="0"/>
              </a:rPr>
              <a:t>[6] </a:t>
            </a:r>
            <a:r>
              <a:rPr lang="en-US" altLang="zh-CN" dirty="0" err="1">
                <a:latin typeface="Times New Roman" panose="02020603050405020304" pitchFamily="18" charset="0"/>
                <a:cs typeface="Times New Roman" panose="02020603050405020304" pitchFamily="18" charset="0"/>
              </a:rPr>
              <a:t>Mengshi</a:t>
            </a:r>
            <a:r>
              <a:rPr lang="en-US" altLang="zh-CN" dirty="0">
                <a:latin typeface="Times New Roman" panose="02020603050405020304" pitchFamily="18" charset="0"/>
                <a:cs typeface="Times New Roman" panose="02020603050405020304" pitchFamily="18" charset="0"/>
              </a:rPr>
              <a:t> Qi, et al. </a:t>
            </a:r>
            <a:r>
              <a:rPr lang="en-US" altLang="zh-CN" dirty="0" err="1">
                <a:latin typeface="Times New Roman" panose="02020603050405020304" pitchFamily="18" charset="0"/>
                <a:cs typeface="Times New Roman" panose="02020603050405020304" pitchFamily="18" charset="0"/>
              </a:rPr>
              <a:t>stagnet</a:t>
            </a:r>
            <a:r>
              <a:rPr lang="en-US" altLang="zh-CN" dirty="0">
                <a:latin typeface="Times New Roman" panose="02020603050405020304" pitchFamily="18" charset="0"/>
                <a:cs typeface="Times New Roman" panose="02020603050405020304" pitchFamily="18" charset="0"/>
              </a:rPr>
              <a:t>: An attentive semantic </a:t>
            </a:r>
            <a:r>
              <a:rPr lang="en-US" altLang="zh-CN" dirty="0" err="1">
                <a:latin typeface="Times New Roman" panose="02020603050405020304" pitchFamily="18" charset="0"/>
                <a:cs typeface="Times New Roman" panose="02020603050405020304" pitchFamily="18" charset="0"/>
              </a:rPr>
              <a:t>rnn</a:t>
            </a:r>
            <a:r>
              <a:rPr lang="en-US" altLang="zh-CN" dirty="0">
                <a:latin typeface="Times New Roman" panose="02020603050405020304" pitchFamily="18" charset="0"/>
                <a:cs typeface="Times New Roman" panose="02020603050405020304" pitchFamily="18" charset="0"/>
              </a:rPr>
              <a:t> for group activity recognition, ECCV 2018.</a:t>
            </a:r>
          </a:p>
          <a:p>
            <a:r>
              <a:rPr lang="en-US" altLang="zh-CN" dirty="0">
                <a:latin typeface="Times New Roman" panose="02020603050405020304" pitchFamily="18" charset="0"/>
                <a:cs typeface="Times New Roman" panose="02020603050405020304" pitchFamily="18" charset="0"/>
              </a:rPr>
              <a:t>[7] </a:t>
            </a:r>
            <a:r>
              <a:rPr lang="en-US" altLang="zh-CN" dirty="0" err="1">
                <a:latin typeface="Times New Roman" panose="02020603050405020304" pitchFamily="18" charset="0"/>
                <a:cs typeface="Times New Roman" panose="02020603050405020304" pitchFamily="18" charset="0"/>
              </a:rPr>
              <a:t>Minsi</a:t>
            </a:r>
            <a:r>
              <a:rPr lang="en-US" altLang="zh-CN" dirty="0">
                <a:latin typeface="Times New Roman" panose="02020603050405020304" pitchFamily="18" charset="0"/>
                <a:cs typeface="Times New Roman" panose="02020603050405020304" pitchFamily="18" charset="0"/>
              </a:rPr>
              <a:t> Wang, et al. Recurrent modeling of interaction context for collective activity recognition, CVPR 2017.</a:t>
            </a:r>
          </a:p>
          <a:p>
            <a:r>
              <a:rPr lang="en-US" altLang="zh-CN" dirty="0">
                <a:latin typeface="Times New Roman" panose="02020603050405020304" pitchFamily="18" charset="0"/>
                <a:cs typeface="Times New Roman" panose="02020603050405020304" pitchFamily="18" charset="0"/>
              </a:rPr>
              <a:t>[8] </a:t>
            </a:r>
            <a:r>
              <a:rPr lang="en-US" altLang="zh-CN" dirty="0" err="1">
                <a:latin typeface="Times New Roman" panose="02020603050405020304" pitchFamily="18" charset="0"/>
                <a:cs typeface="Times New Roman" panose="02020603050405020304" pitchFamily="18" charset="0"/>
              </a:rPr>
              <a:t>Xiangbo</a:t>
            </a:r>
            <a:r>
              <a:rPr lang="en-US" altLang="zh-CN" dirty="0">
                <a:latin typeface="Times New Roman" panose="02020603050405020304" pitchFamily="18" charset="0"/>
                <a:cs typeface="Times New Roman" panose="02020603050405020304" pitchFamily="18" charset="0"/>
              </a:rPr>
              <a:t> Shu, et al. Hierarchical long short-term concurrent memory for human interaction recognition, TPAMI 2019.</a:t>
            </a:r>
          </a:p>
          <a:p>
            <a:r>
              <a:rPr lang="en-US" altLang="zh-CN" dirty="0">
                <a:latin typeface="Times New Roman" panose="02020603050405020304" pitchFamily="18" charset="0"/>
                <a:cs typeface="Times New Roman" panose="02020603050405020304" pitchFamily="18" charset="0"/>
              </a:rPr>
              <a:t>[9] Rui Yan, et al. Participation-contributed temporal dynamic model for group activity recognition. ACMMM 2018.</a:t>
            </a:r>
            <a:endParaRPr lang="zh-CN" altLang="en-US" dirty="0">
              <a:latin typeface="Times New Roman" panose="02020603050405020304" pitchFamily="18" charset="0"/>
              <a:cs typeface="Times New Roman" panose="02020603050405020304" pitchFamily="18" charset="0"/>
            </a:endParaRPr>
          </a:p>
        </p:txBody>
      </p:sp>
      <p:sp>
        <p:nvSpPr>
          <p:cNvPr id="24" name="文本框 23">
            <a:extLst>
              <a:ext uri="{FF2B5EF4-FFF2-40B4-BE49-F238E27FC236}">
                <a16:creationId xmlns:a16="http://schemas.microsoft.com/office/drawing/2014/main" id="{3589A553-7EEC-4FDB-AC44-F208B2841841}"/>
              </a:ext>
            </a:extLst>
          </p:cNvPr>
          <p:cNvSpPr txBox="1"/>
          <p:nvPr/>
        </p:nvSpPr>
        <p:spPr>
          <a:xfrm>
            <a:off x="812751" y="2210915"/>
            <a:ext cx="11233248" cy="1004699"/>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Previous methods</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usually</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solved this by</a:t>
            </a:r>
            <a:r>
              <a:rPr lang="zh-CN" altLang="en-US" sz="2400"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Graph Neural Networks (GNN)</a:t>
            </a:r>
            <a:r>
              <a:rPr lang="en-US" altLang="zh-CN" sz="2400" dirty="0">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Recurrent Neural Networks (RNN)</a:t>
            </a:r>
            <a:r>
              <a:rPr lang="en-US" altLang="zh-CN" sz="2400" dirty="0">
                <a:latin typeface="Times New Roman" panose="02020603050405020304" pitchFamily="18" charset="0"/>
                <a:cs typeface="Times New Roman" panose="02020603050405020304" pitchFamily="18" charset="0"/>
              </a:rPr>
              <a:t> and attention mechanisms</a:t>
            </a:r>
            <a:r>
              <a:rPr lang="en-US" altLang="zh-CN" sz="2400" baseline="30000" dirty="0">
                <a:latin typeface="Times New Roman" panose="02020603050405020304" pitchFamily="18" charset="0"/>
                <a:cs typeface="Times New Roman" panose="02020603050405020304" pitchFamily="18" charset="0"/>
              </a:rPr>
              <a:t>[1]</a:t>
            </a:r>
            <a:r>
              <a:rPr lang="en-US" altLang="zh-CN" sz="2400" dirty="0">
                <a:latin typeface="Times New Roman" panose="02020603050405020304" pitchFamily="18" charset="0"/>
                <a:cs typeface="Times New Roman" panose="02020603050405020304" pitchFamily="18" charset="0"/>
              </a:rPr>
              <a:t>.</a:t>
            </a:r>
          </a:p>
        </p:txBody>
      </p:sp>
      <p:sp>
        <p:nvSpPr>
          <p:cNvPr id="25" name="文本框 24">
            <a:extLst>
              <a:ext uri="{FF2B5EF4-FFF2-40B4-BE49-F238E27FC236}">
                <a16:creationId xmlns:a16="http://schemas.microsoft.com/office/drawing/2014/main" id="{4E4D86CD-06FA-47BA-9B10-FA02FE96D50E}"/>
              </a:ext>
            </a:extLst>
          </p:cNvPr>
          <p:cNvSpPr txBox="1"/>
          <p:nvPr/>
        </p:nvSpPr>
        <p:spPr>
          <a:xfrm>
            <a:off x="812751" y="3246223"/>
            <a:ext cx="11233248" cy="1484830"/>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GNN: [2], [3], [4] and [5]</a:t>
            </a:r>
          </a:p>
          <a:p>
            <a:pPr>
              <a:lnSpc>
                <a:spcPct val="130000"/>
              </a:lnSpc>
            </a:pPr>
            <a:r>
              <a:rPr lang="en-US" altLang="zh-CN" sz="2400" dirty="0">
                <a:latin typeface="Times New Roman" panose="02020603050405020304" pitchFamily="18" charset="0"/>
                <a:cs typeface="Times New Roman" panose="02020603050405020304" pitchFamily="18" charset="0"/>
              </a:rPr>
              <a:t>RNN: [6], [7], [8] and [9]</a:t>
            </a:r>
          </a:p>
          <a:p>
            <a:pPr>
              <a:lnSpc>
                <a:spcPct val="130000"/>
              </a:lnSpc>
            </a:pPr>
            <a:endParaRPr lang="en-US" altLang="zh-C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03511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Introduction</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文本框 22">
            <a:extLst>
              <a:ext uri="{FF2B5EF4-FFF2-40B4-BE49-F238E27FC236}">
                <a16:creationId xmlns:a16="http://schemas.microsoft.com/office/drawing/2014/main" id="{5038B784-17F9-4AB5-AF02-13DB3FBA4D27}"/>
              </a:ext>
            </a:extLst>
          </p:cNvPr>
          <p:cNvSpPr txBox="1"/>
          <p:nvPr/>
        </p:nvSpPr>
        <p:spPr>
          <a:xfrm>
            <a:off x="812751" y="3433525"/>
            <a:ext cx="11233248" cy="1004699"/>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Problems in previous methods:</a:t>
            </a:r>
          </a:p>
          <a:p>
            <a:pPr>
              <a:lnSpc>
                <a:spcPct val="130000"/>
              </a:lnSpc>
            </a:pPr>
            <a:r>
              <a:rPr lang="en-US" altLang="zh-CN" sz="2400" dirty="0">
                <a:latin typeface="Times New Roman" panose="02020603050405020304" pitchFamily="18" charset="0"/>
                <a:cs typeface="Times New Roman" panose="02020603050405020304" pitchFamily="18" charset="0"/>
              </a:rPr>
              <a:t>1. </a:t>
            </a:r>
            <a:r>
              <a:rPr lang="en-US" altLang="zh-CN" sz="2400" b="1" dirty="0">
                <a:latin typeface="Times New Roman" panose="02020603050405020304" pitchFamily="18" charset="0"/>
                <a:cs typeface="Times New Roman" panose="02020603050405020304" pitchFamily="18" charset="0"/>
              </a:rPr>
              <a:t>Predefined</a:t>
            </a:r>
            <a:r>
              <a:rPr lang="en-US" altLang="zh-CN" sz="2400" dirty="0">
                <a:latin typeface="Times New Roman" panose="02020603050405020304" pitchFamily="18" charset="0"/>
                <a:cs typeface="Times New Roman" panose="02020603050405020304" pitchFamily="18" charset="0"/>
              </a:rPr>
              <a:t> </a:t>
            </a:r>
            <a:r>
              <a:rPr lang="en-US" altLang="zh-CN" sz="2400" dirty="0" err="1">
                <a:latin typeface="Times New Roman" panose="02020603050405020304" pitchFamily="18" charset="0"/>
                <a:cs typeface="Times New Roman" panose="02020603050405020304" pitchFamily="18" charset="0"/>
              </a:rPr>
              <a:t>spatio</a:t>
            </a:r>
            <a:r>
              <a:rPr lang="en-US" altLang="zh-CN" sz="2400" dirty="0">
                <a:latin typeface="Times New Roman" panose="02020603050405020304" pitchFamily="18" charset="0"/>
                <a:cs typeface="Times New Roman" panose="02020603050405020304" pitchFamily="18" charset="0"/>
              </a:rPr>
              <a:t>-temporal interaction graph.</a:t>
            </a:r>
          </a:p>
        </p:txBody>
      </p:sp>
      <p:pic>
        <p:nvPicPr>
          <p:cNvPr id="11" name="图片 10">
            <a:extLst>
              <a:ext uri="{FF2B5EF4-FFF2-40B4-BE49-F238E27FC236}">
                <a16:creationId xmlns:a16="http://schemas.microsoft.com/office/drawing/2014/main" id="{5000454D-91A8-4878-B5B2-87FED6B27629}"/>
              </a:ext>
            </a:extLst>
          </p:cNvPr>
          <p:cNvPicPr>
            <a:picLocks noChangeAspect="1"/>
          </p:cNvPicPr>
          <p:nvPr/>
        </p:nvPicPr>
        <p:blipFill>
          <a:blip r:embed="rId3"/>
          <a:stretch>
            <a:fillRect/>
          </a:stretch>
        </p:blipFill>
        <p:spPr>
          <a:xfrm>
            <a:off x="3271366" y="864796"/>
            <a:ext cx="6716373" cy="2456536"/>
          </a:xfrm>
          <a:prstGeom prst="rect">
            <a:avLst/>
          </a:prstGeom>
        </p:spPr>
      </p:pic>
      <p:sp>
        <p:nvSpPr>
          <p:cNvPr id="13" name="文本框 12">
            <a:extLst>
              <a:ext uri="{FF2B5EF4-FFF2-40B4-BE49-F238E27FC236}">
                <a16:creationId xmlns:a16="http://schemas.microsoft.com/office/drawing/2014/main" id="{87633803-A8F1-4C0B-A8F8-36F4E035C6E6}"/>
              </a:ext>
            </a:extLst>
          </p:cNvPr>
          <p:cNvSpPr txBox="1"/>
          <p:nvPr/>
        </p:nvSpPr>
        <p:spPr>
          <a:xfrm>
            <a:off x="2273068" y="6367854"/>
            <a:ext cx="8712968" cy="524567"/>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Propose </a:t>
            </a:r>
            <a:r>
              <a:rPr lang="en-US" altLang="zh-CN" sz="2400" b="1" dirty="0">
                <a:latin typeface="Times New Roman" panose="02020603050405020304" pitchFamily="18" charset="0"/>
                <a:cs typeface="Times New Roman" panose="02020603050405020304" pitchFamily="18" charset="0"/>
              </a:rPr>
              <a:t>Dynamic Inference Network </a:t>
            </a:r>
            <a:r>
              <a:rPr lang="en-US" altLang="zh-CN" sz="2400" dirty="0">
                <a:latin typeface="Times New Roman" panose="02020603050405020304" pitchFamily="18" charset="0"/>
                <a:cs typeface="Times New Roman" panose="02020603050405020304" pitchFamily="18" charset="0"/>
              </a:rPr>
              <a:t>to solve above problems.</a:t>
            </a:r>
          </a:p>
        </p:txBody>
      </p:sp>
      <p:sp>
        <p:nvSpPr>
          <p:cNvPr id="12" name="文本框 11">
            <a:extLst>
              <a:ext uri="{FF2B5EF4-FFF2-40B4-BE49-F238E27FC236}">
                <a16:creationId xmlns:a16="http://schemas.microsoft.com/office/drawing/2014/main" id="{B428D605-3FB3-4E74-A918-FE832FC364A7}"/>
              </a:ext>
            </a:extLst>
          </p:cNvPr>
          <p:cNvSpPr txBox="1"/>
          <p:nvPr/>
        </p:nvSpPr>
        <p:spPr>
          <a:xfrm>
            <a:off x="812751" y="4438224"/>
            <a:ext cx="11377264" cy="1004699"/>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2. Fully-connected or </a:t>
            </a:r>
            <a:r>
              <a:rPr lang="en-US" altLang="zh-CN" sz="2400" dirty="0" err="1">
                <a:latin typeface="Times New Roman" panose="02020603050405020304" pitchFamily="18" charset="0"/>
                <a:cs typeface="Times New Roman" panose="02020603050405020304" pitchFamily="18" charset="0"/>
              </a:rPr>
              <a:t>criss-cross</a:t>
            </a:r>
            <a:r>
              <a:rPr lang="en-US" altLang="zh-CN" sz="2400" dirty="0">
                <a:latin typeface="Times New Roman" panose="02020603050405020304" pitchFamily="18" charset="0"/>
                <a:cs typeface="Times New Roman" panose="02020603050405020304" pitchFamily="18" charset="0"/>
              </a:rPr>
              <a:t> graph easily results in the </a:t>
            </a:r>
            <a:r>
              <a:rPr lang="en-US" altLang="zh-CN" sz="2400" b="1" dirty="0">
                <a:latin typeface="Times New Roman" panose="02020603050405020304" pitchFamily="18" charset="0"/>
                <a:cs typeface="Times New Roman" panose="02020603050405020304" pitchFamily="18" charset="0"/>
              </a:rPr>
              <a:t>over-smoothing</a:t>
            </a:r>
            <a:r>
              <a:rPr lang="en-US" altLang="zh-CN" sz="2400" dirty="0">
                <a:latin typeface="Times New Roman" panose="02020603050405020304" pitchFamily="18" charset="0"/>
                <a:cs typeface="Times New Roman" panose="02020603050405020304" pitchFamily="18" charset="0"/>
              </a:rPr>
              <a:t> problem that makes features indistinguishable and damages the performance.</a:t>
            </a:r>
          </a:p>
        </p:txBody>
      </p:sp>
      <p:sp>
        <p:nvSpPr>
          <p:cNvPr id="14" name="文本框 13">
            <a:extLst>
              <a:ext uri="{FF2B5EF4-FFF2-40B4-BE49-F238E27FC236}">
                <a16:creationId xmlns:a16="http://schemas.microsoft.com/office/drawing/2014/main" id="{C3322C6F-4338-4BB5-8559-8B6FD1B802DD}"/>
              </a:ext>
            </a:extLst>
          </p:cNvPr>
          <p:cNvSpPr txBox="1"/>
          <p:nvPr/>
        </p:nvSpPr>
        <p:spPr>
          <a:xfrm>
            <a:off x="812751" y="5442923"/>
            <a:ext cx="11521280" cy="524567"/>
          </a:xfrm>
          <a:prstGeom prst="rect">
            <a:avLst/>
          </a:prstGeom>
          <a:noFill/>
        </p:spPr>
        <p:txBody>
          <a:bodyPr wrap="square">
            <a:spAutoFit/>
          </a:bodyPr>
          <a:lstStyle/>
          <a:p>
            <a:pPr>
              <a:lnSpc>
                <a:spcPct val="130000"/>
              </a:lnSpc>
            </a:pPr>
            <a:r>
              <a:rPr lang="en-US" altLang="zh-CN" sz="2400" dirty="0">
                <a:latin typeface="Times New Roman" panose="02020603050405020304" pitchFamily="18" charset="0"/>
                <a:cs typeface="Times New Roman" panose="02020603050405020304" pitchFamily="18" charset="0"/>
              </a:rPr>
              <a:t>3. </a:t>
            </a:r>
            <a:r>
              <a:rPr lang="en-US" altLang="zh-CN" sz="2400" b="1" dirty="0">
                <a:latin typeface="Times New Roman" panose="02020603050405020304" pitchFamily="18" charset="0"/>
                <a:cs typeface="Times New Roman" panose="02020603050405020304" pitchFamily="18" charset="0"/>
              </a:rPr>
              <a:t>High computational cost </a:t>
            </a:r>
            <a:r>
              <a:rPr lang="en-US" altLang="zh-CN" sz="2400" dirty="0">
                <a:latin typeface="Times New Roman" panose="02020603050405020304" pitchFamily="18" charset="0"/>
                <a:cs typeface="Times New Roman" panose="02020603050405020304" pitchFamily="18" charset="0"/>
              </a:rPr>
              <a:t>if extending to scenarios with long </a:t>
            </a:r>
            <a:r>
              <a:rPr lang="en-US" altLang="zh-CN" sz="2400" dirty="0" err="1">
                <a:latin typeface="Times New Roman" panose="02020603050405020304" pitchFamily="18" charset="0"/>
                <a:cs typeface="Times New Roman" panose="02020603050405020304" pitchFamily="18" charset="0"/>
              </a:rPr>
              <a:t>spatio</a:t>
            </a:r>
            <a:r>
              <a:rPr lang="en-US" altLang="zh-CN" sz="2400" dirty="0">
                <a:latin typeface="Times New Roman" panose="02020603050405020304" pitchFamily="18" charset="0"/>
                <a:cs typeface="Times New Roman" panose="02020603050405020304" pitchFamily="18" charset="0"/>
              </a:rPr>
              <a:t>-temporal dimensions. </a:t>
            </a:r>
          </a:p>
        </p:txBody>
      </p:sp>
    </p:spTree>
    <p:extLst>
      <p:ext uri="{BB962C8B-B14F-4D97-AF65-F5344CB8AC3E}">
        <p14:creationId xmlns:p14="http://schemas.microsoft.com/office/powerpoint/2010/main" val="4871841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5B6C5C8-B1D6-49BF-9B4B-679DEC0A4FD7}"/>
              </a:ext>
            </a:extLst>
          </p:cNvPr>
          <p:cNvPicPr>
            <a:picLocks noChangeAspect="1"/>
          </p:cNvPicPr>
          <p:nvPr/>
        </p:nvPicPr>
        <p:blipFill>
          <a:blip r:embed="rId3"/>
          <a:stretch>
            <a:fillRect/>
          </a:stretch>
        </p:blipFill>
        <p:spPr>
          <a:xfrm>
            <a:off x="5462957" y="3800987"/>
            <a:ext cx="5150269" cy="2359705"/>
          </a:xfrm>
          <a:prstGeom prst="rect">
            <a:avLst/>
          </a:prstGeom>
        </p:spPr>
      </p:pic>
      <p:pic>
        <p:nvPicPr>
          <p:cNvPr id="7" name="图片 6">
            <a:extLst>
              <a:ext uri="{FF2B5EF4-FFF2-40B4-BE49-F238E27FC236}">
                <a16:creationId xmlns:a16="http://schemas.microsoft.com/office/drawing/2014/main" id="{5373B6D9-75EB-48EE-B40F-D57ED1BE90D1}"/>
              </a:ext>
            </a:extLst>
          </p:cNvPr>
          <p:cNvPicPr>
            <a:picLocks noChangeAspect="1"/>
          </p:cNvPicPr>
          <p:nvPr/>
        </p:nvPicPr>
        <p:blipFill>
          <a:blip r:embed="rId4"/>
          <a:stretch>
            <a:fillRect/>
          </a:stretch>
        </p:blipFill>
        <p:spPr>
          <a:xfrm>
            <a:off x="5565279" y="911561"/>
            <a:ext cx="5764113" cy="2463911"/>
          </a:xfrm>
          <a:prstGeom prst="rect">
            <a:avLst/>
          </a:prstGeom>
        </p:spPr>
      </p:pic>
      <p:pic>
        <p:nvPicPr>
          <p:cNvPr id="4" name="图片 3">
            <a:extLst>
              <a:ext uri="{FF2B5EF4-FFF2-40B4-BE49-F238E27FC236}">
                <a16:creationId xmlns:a16="http://schemas.microsoft.com/office/drawing/2014/main" id="{F577D152-FDFC-4C9A-823F-C08B3D6DEB2B}"/>
              </a:ext>
            </a:extLst>
          </p:cNvPr>
          <p:cNvPicPr>
            <a:picLocks noChangeAspect="1"/>
          </p:cNvPicPr>
          <p:nvPr/>
        </p:nvPicPr>
        <p:blipFill>
          <a:blip r:embed="rId5"/>
          <a:stretch>
            <a:fillRect/>
          </a:stretch>
        </p:blipFill>
        <p:spPr>
          <a:xfrm>
            <a:off x="1512020" y="943755"/>
            <a:ext cx="3475215" cy="2296664"/>
          </a:xfrm>
          <a:prstGeom prst="rect">
            <a:avLst/>
          </a:prstGeom>
        </p:spPr>
      </p:pic>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Introduction</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91E51BC4-1F57-4C34-A0F8-7703B5181611}"/>
              </a:ext>
            </a:extLst>
          </p:cNvPr>
          <p:cNvSpPr txBox="1"/>
          <p:nvPr/>
        </p:nvSpPr>
        <p:spPr>
          <a:xfrm>
            <a:off x="977451" y="613729"/>
            <a:ext cx="10945216" cy="524567"/>
          </a:xfrm>
          <a:prstGeom prst="rect">
            <a:avLst/>
          </a:prstGeom>
          <a:noFill/>
        </p:spPr>
        <p:txBody>
          <a:bodyPr wrap="square">
            <a:spAutoFit/>
          </a:bodyPr>
          <a:lstStyle/>
          <a:p>
            <a:pPr marL="342884" indent="-342884">
              <a:lnSpc>
                <a:spcPct val="130000"/>
              </a:lnSpc>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Deformable Convolution and DGMN  </a:t>
            </a:r>
          </a:p>
        </p:txBody>
      </p:sp>
      <p:sp>
        <p:nvSpPr>
          <p:cNvPr id="20" name="文本框 19">
            <a:extLst>
              <a:ext uri="{FF2B5EF4-FFF2-40B4-BE49-F238E27FC236}">
                <a16:creationId xmlns:a16="http://schemas.microsoft.com/office/drawing/2014/main" id="{1D6D7821-25C9-4F9F-9E1B-DCB5BEE481C5}"/>
              </a:ext>
            </a:extLst>
          </p:cNvPr>
          <p:cNvSpPr txBox="1"/>
          <p:nvPr/>
        </p:nvSpPr>
        <p:spPr>
          <a:xfrm>
            <a:off x="977451" y="3301742"/>
            <a:ext cx="10945216" cy="524567"/>
          </a:xfrm>
          <a:prstGeom prst="rect">
            <a:avLst/>
          </a:prstGeom>
          <a:noFill/>
        </p:spPr>
        <p:txBody>
          <a:bodyPr wrap="square">
            <a:spAutoFit/>
          </a:bodyPr>
          <a:lstStyle/>
          <a:p>
            <a:pPr marL="342884" indent="-342884">
              <a:lnSpc>
                <a:spcPct val="130000"/>
              </a:lnSpc>
              <a:buFont typeface="Arial" panose="020B0604020202020204" pitchFamily="34" charset="0"/>
              <a:buChar char="•"/>
            </a:pPr>
            <a:r>
              <a:rPr lang="en-US" altLang="zh-CN" sz="2400" b="1" dirty="0">
                <a:latin typeface="Times New Roman" panose="02020603050405020304" pitchFamily="18" charset="0"/>
                <a:cs typeface="Times New Roman" panose="02020603050405020304" pitchFamily="18" charset="0"/>
              </a:rPr>
              <a:t>Evolving object/agent-specific graph reasoning</a:t>
            </a:r>
          </a:p>
        </p:txBody>
      </p:sp>
      <p:pic>
        <p:nvPicPr>
          <p:cNvPr id="9" name="图片 8">
            <a:extLst>
              <a:ext uri="{FF2B5EF4-FFF2-40B4-BE49-F238E27FC236}">
                <a16:creationId xmlns:a16="http://schemas.microsoft.com/office/drawing/2014/main" id="{2BA36711-C858-43B4-BA8B-0FD717A2DB2B}"/>
              </a:ext>
            </a:extLst>
          </p:cNvPr>
          <p:cNvPicPr>
            <a:picLocks noChangeAspect="1"/>
          </p:cNvPicPr>
          <p:nvPr/>
        </p:nvPicPr>
        <p:blipFill>
          <a:blip r:embed="rId6"/>
          <a:stretch>
            <a:fillRect/>
          </a:stretch>
        </p:blipFill>
        <p:spPr>
          <a:xfrm>
            <a:off x="2245524" y="3834224"/>
            <a:ext cx="1467008" cy="2288949"/>
          </a:xfrm>
          <a:prstGeom prst="rect">
            <a:avLst/>
          </a:prstGeom>
        </p:spPr>
      </p:pic>
      <p:sp>
        <p:nvSpPr>
          <p:cNvPr id="12" name="文本框 11">
            <a:extLst>
              <a:ext uri="{FF2B5EF4-FFF2-40B4-BE49-F238E27FC236}">
                <a16:creationId xmlns:a16="http://schemas.microsoft.com/office/drawing/2014/main" id="{CD2C0107-9251-4720-81D1-D96889C6ED88}"/>
              </a:ext>
            </a:extLst>
          </p:cNvPr>
          <p:cNvSpPr txBox="1"/>
          <p:nvPr/>
        </p:nvSpPr>
        <p:spPr>
          <a:xfrm>
            <a:off x="-51678" y="1897135"/>
            <a:ext cx="1940846"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Deformable convolution</a:t>
            </a:r>
            <a:r>
              <a:rPr lang="en-US" altLang="zh-CN" sz="2400" baseline="30000" dirty="0">
                <a:latin typeface="Times New Roman" panose="02020603050405020304" pitchFamily="18" charset="0"/>
                <a:cs typeface="Times New Roman" panose="02020603050405020304" pitchFamily="18" charset="0"/>
              </a:rPr>
              <a:t>[1]</a:t>
            </a:r>
            <a:endParaRPr lang="zh-CN" altLang="en-US" sz="2400" baseline="30000" dirty="0">
              <a:latin typeface="Times New Roman" panose="02020603050405020304" pitchFamily="18" charset="0"/>
              <a:cs typeface="Times New Roman" panose="02020603050405020304" pitchFamily="18" charset="0"/>
            </a:endParaRPr>
          </a:p>
        </p:txBody>
      </p:sp>
      <p:sp>
        <p:nvSpPr>
          <p:cNvPr id="29" name="文本框 28">
            <a:extLst>
              <a:ext uri="{FF2B5EF4-FFF2-40B4-BE49-F238E27FC236}">
                <a16:creationId xmlns:a16="http://schemas.microsoft.com/office/drawing/2014/main" id="{71D5795E-694D-41A2-AC9F-41947D79B4D3}"/>
              </a:ext>
            </a:extLst>
          </p:cNvPr>
          <p:cNvSpPr txBox="1"/>
          <p:nvPr/>
        </p:nvSpPr>
        <p:spPr>
          <a:xfrm>
            <a:off x="11475810" y="1887552"/>
            <a:ext cx="1316807" cy="461665"/>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DGMN</a:t>
            </a:r>
            <a:r>
              <a:rPr lang="en-US" altLang="zh-CN" sz="2400" baseline="30000" dirty="0">
                <a:latin typeface="Times New Roman" panose="02020603050405020304" pitchFamily="18" charset="0"/>
                <a:cs typeface="Times New Roman" panose="02020603050405020304" pitchFamily="18" charset="0"/>
              </a:rPr>
              <a:t>[2]</a:t>
            </a:r>
            <a:endParaRPr lang="zh-CN" altLang="en-US" sz="2400" baseline="30000" dirty="0">
              <a:latin typeface="Times New Roman" panose="02020603050405020304" pitchFamily="18" charset="0"/>
              <a:cs typeface="Times New Roman" panose="02020603050405020304" pitchFamily="18" charset="0"/>
            </a:endParaRPr>
          </a:p>
        </p:txBody>
      </p:sp>
      <p:sp>
        <p:nvSpPr>
          <p:cNvPr id="30" name="文本框 29">
            <a:extLst>
              <a:ext uri="{FF2B5EF4-FFF2-40B4-BE49-F238E27FC236}">
                <a16:creationId xmlns:a16="http://schemas.microsoft.com/office/drawing/2014/main" id="{9B508139-1E4A-4193-BD7F-B37FD630C6D3}"/>
              </a:ext>
            </a:extLst>
          </p:cNvPr>
          <p:cNvSpPr txBox="1"/>
          <p:nvPr/>
        </p:nvSpPr>
        <p:spPr>
          <a:xfrm>
            <a:off x="246965" y="4710317"/>
            <a:ext cx="2194475" cy="461665"/>
          </a:xfrm>
          <a:prstGeom prst="rect">
            <a:avLst/>
          </a:prstGeom>
          <a:noFill/>
        </p:spPr>
        <p:txBody>
          <a:bodyPr wrap="square" rtlCol="0">
            <a:spAutoFit/>
          </a:bodyPr>
          <a:lstStyle/>
          <a:p>
            <a:r>
              <a:rPr lang="en-US" altLang="zh-CN" sz="2400" dirty="0" err="1">
                <a:latin typeface="Times New Roman" panose="02020603050405020304" pitchFamily="18" charset="0"/>
                <a:cs typeface="Times New Roman" panose="02020603050405020304" pitchFamily="18" charset="0"/>
              </a:rPr>
              <a:t>EvolveGraph</a:t>
            </a:r>
            <a:r>
              <a:rPr lang="en-US" altLang="zh-CN" sz="2400" baseline="30000" dirty="0">
                <a:latin typeface="Times New Roman" panose="02020603050405020304" pitchFamily="18" charset="0"/>
                <a:cs typeface="Times New Roman" panose="02020603050405020304" pitchFamily="18" charset="0"/>
              </a:rPr>
              <a:t>[3]</a:t>
            </a:r>
            <a:endParaRPr lang="zh-CN" altLang="en-US" sz="2400" baseline="30000" dirty="0">
              <a:latin typeface="Times New Roman" panose="02020603050405020304" pitchFamily="18" charset="0"/>
              <a:cs typeface="Times New Roman" panose="02020603050405020304" pitchFamily="18" charset="0"/>
            </a:endParaRPr>
          </a:p>
        </p:txBody>
      </p:sp>
      <p:sp>
        <p:nvSpPr>
          <p:cNvPr id="36" name="文本框 35">
            <a:extLst>
              <a:ext uri="{FF2B5EF4-FFF2-40B4-BE49-F238E27FC236}">
                <a16:creationId xmlns:a16="http://schemas.microsoft.com/office/drawing/2014/main" id="{7FC0DAA3-424B-4CBF-8E90-40A91FDCAEB3}"/>
              </a:ext>
            </a:extLst>
          </p:cNvPr>
          <p:cNvSpPr txBox="1"/>
          <p:nvPr/>
        </p:nvSpPr>
        <p:spPr>
          <a:xfrm>
            <a:off x="10625111" y="4756483"/>
            <a:ext cx="1986674" cy="461665"/>
          </a:xfrm>
          <a:prstGeom prst="rect">
            <a:avLst/>
          </a:prstGeom>
          <a:noFill/>
        </p:spPr>
        <p:txBody>
          <a:bodyPr wrap="square">
            <a:spAutoFit/>
          </a:bodyPr>
          <a:lstStyle/>
          <a:p>
            <a:r>
              <a:rPr lang="en-US" altLang="zh-CN" sz="2400" dirty="0" err="1">
                <a:latin typeface="Times New Roman" panose="02020603050405020304" pitchFamily="18" charset="0"/>
                <a:cs typeface="Times New Roman" panose="02020603050405020304" pitchFamily="18" charset="0"/>
              </a:rPr>
              <a:t>EvolveGCN</a:t>
            </a:r>
            <a:r>
              <a:rPr lang="en-US" altLang="zh-CN" sz="2400" baseline="30000" dirty="0">
                <a:latin typeface="Times New Roman" panose="02020603050405020304" pitchFamily="18" charset="0"/>
                <a:cs typeface="Times New Roman" panose="02020603050405020304" pitchFamily="18" charset="0"/>
              </a:rPr>
              <a:t>[4]</a:t>
            </a:r>
            <a:endParaRPr lang="zh-CN" altLang="en-US" sz="2400" baseline="30000" dirty="0">
              <a:latin typeface="Times New Roman" panose="02020603050405020304" pitchFamily="18" charset="0"/>
              <a:cs typeface="Times New Roman" panose="02020603050405020304" pitchFamily="18" charset="0"/>
            </a:endParaRPr>
          </a:p>
        </p:txBody>
      </p:sp>
      <p:sp>
        <p:nvSpPr>
          <p:cNvPr id="37" name="文本框 36">
            <a:extLst>
              <a:ext uri="{FF2B5EF4-FFF2-40B4-BE49-F238E27FC236}">
                <a16:creationId xmlns:a16="http://schemas.microsoft.com/office/drawing/2014/main" id="{9490815C-F89D-4423-A3F7-C862286EDB2C}"/>
              </a:ext>
            </a:extLst>
          </p:cNvPr>
          <p:cNvSpPr txBox="1"/>
          <p:nvPr/>
        </p:nvSpPr>
        <p:spPr>
          <a:xfrm>
            <a:off x="52061" y="6055991"/>
            <a:ext cx="10075800" cy="1200329"/>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[1] </a:t>
            </a:r>
            <a:r>
              <a:rPr lang="en-US" altLang="zh-CN" dirty="0" err="1">
                <a:latin typeface="Times New Roman" panose="02020603050405020304" pitchFamily="18" charset="0"/>
                <a:cs typeface="Times New Roman" panose="02020603050405020304" pitchFamily="18" charset="0"/>
              </a:rPr>
              <a:t>Jifeng</a:t>
            </a:r>
            <a:r>
              <a:rPr lang="en-US" altLang="zh-CN" dirty="0">
                <a:latin typeface="Times New Roman" panose="02020603050405020304" pitchFamily="18" charset="0"/>
                <a:cs typeface="Times New Roman" panose="02020603050405020304" pitchFamily="18" charset="0"/>
              </a:rPr>
              <a:t> Dai, et al. Deformable convolutional networks</a:t>
            </a:r>
          </a:p>
          <a:p>
            <a:r>
              <a:rPr lang="en-US" altLang="zh-CN" dirty="0">
                <a:latin typeface="Times New Roman" panose="02020603050405020304" pitchFamily="18" charset="0"/>
                <a:cs typeface="Times New Roman" panose="02020603050405020304" pitchFamily="18" charset="0"/>
              </a:rPr>
              <a:t>[2] Li Zhang, et al. Dynamic graph message passing networks.</a:t>
            </a:r>
          </a:p>
          <a:p>
            <a:r>
              <a:rPr lang="en-US" altLang="zh-CN" dirty="0">
                <a:latin typeface="Times New Roman" panose="02020603050405020304" pitchFamily="18" charset="0"/>
                <a:cs typeface="Times New Roman" panose="02020603050405020304" pitchFamily="18" charset="0"/>
              </a:rPr>
              <a:t>[3] </a:t>
            </a:r>
            <a:r>
              <a:rPr lang="zh-CN" altLang="en-US" dirty="0">
                <a:latin typeface="Times New Roman" panose="02020603050405020304" pitchFamily="18" charset="0"/>
                <a:cs typeface="Times New Roman" panose="02020603050405020304" pitchFamily="18" charset="0"/>
              </a:rPr>
              <a:t>Aldo Pareja, </a:t>
            </a:r>
            <a:r>
              <a:rPr lang="en-US" altLang="zh-CN" dirty="0">
                <a:latin typeface="Times New Roman" panose="02020603050405020304" pitchFamily="18" charset="0"/>
                <a:cs typeface="Times New Roman" panose="02020603050405020304" pitchFamily="18" charset="0"/>
              </a:rPr>
              <a:t>et al</a:t>
            </a:r>
            <a:r>
              <a:rPr lang="zh-CN" altLang="en-US" dirty="0">
                <a:latin typeface="Times New Roman" panose="02020603050405020304" pitchFamily="18" charset="0"/>
                <a:cs typeface="Times New Roman" panose="02020603050405020304" pitchFamily="18" charset="0"/>
              </a:rPr>
              <a:t>. Evolvegcn: Evolving graph convolutional networks for dynamic graphs</a:t>
            </a:r>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[4] </a:t>
            </a:r>
            <a:r>
              <a:rPr lang="en-US" altLang="zh-CN" dirty="0" err="1">
                <a:latin typeface="Times New Roman" panose="02020603050405020304" pitchFamily="18" charset="0"/>
                <a:cs typeface="Times New Roman" panose="02020603050405020304" pitchFamily="18" charset="0"/>
              </a:rPr>
              <a:t>Jiachen</a:t>
            </a:r>
            <a:r>
              <a:rPr lang="en-US" altLang="zh-CN" dirty="0">
                <a:latin typeface="Times New Roman" panose="02020603050405020304" pitchFamily="18" charset="0"/>
                <a:cs typeface="Times New Roman" panose="02020603050405020304" pitchFamily="18" charset="0"/>
              </a:rPr>
              <a:t> Li, et al. </a:t>
            </a:r>
            <a:r>
              <a:rPr lang="en-US" altLang="zh-CN" dirty="0" err="1">
                <a:latin typeface="Times New Roman" panose="02020603050405020304" pitchFamily="18" charset="0"/>
                <a:cs typeface="Times New Roman" panose="02020603050405020304" pitchFamily="18" charset="0"/>
              </a:rPr>
              <a:t>Evolvegraph</a:t>
            </a:r>
            <a:r>
              <a:rPr lang="en-US" altLang="zh-CN" dirty="0">
                <a:latin typeface="Times New Roman" panose="02020603050405020304" pitchFamily="18" charset="0"/>
                <a:cs typeface="Times New Roman" panose="02020603050405020304" pitchFamily="18" charset="0"/>
              </a:rPr>
              <a:t>: Multi-agent trajectory prediction with dynamic relational reasoning.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9598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ppt_x"/>
                                          </p:val>
                                        </p:tav>
                                        <p:tav tm="100000">
                                          <p:val>
                                            <p:strVal val="#ppt_x"/>
                                          </p:val>
                                        </p:tav>
                                      </p:tavLst>
                                    </p:anim>
                                    <p:anim calcmode="lin" valueType="num">
                                      <p:cBhvr additive="base">
                                        <p:cTn id="2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Methodology</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91E51BC4-1F57-4C34-A0F8-7703B5181611}"/>
              </a:ext>
            </a:extLst>
          </p:cNvPr>
          <p:cNvSpPr txBox="1"/>
          <p:nvPr/>
        </p:nvSpPr>
        <p:spPr>
          <a:xfrm>
            <a:off x="956767" y="672479"/>
            <a:ext cx="10945216" cy="524567"/>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Overall Pipeline</a:t>
            </a:r>
          </a:p>
        </p:txBody>
      </p:sp>
      <p:pic>
        <p:nvPicPr>
          <p:cNvPr id="3" name="图片 2">
            <a:extLst>
              <a:ext uri="{FF2B5EF4-FFF2-40B4-BE49-F238E27FC236}">
                <a16:creationId xmlns:a16="http://schemas.microsoft.com/office/drawing/2014/main" id="{59D20544-E092-4A6B-8AD6-B382D83284E6}"/>
              </a:ext>
            </a:extLst>
          </p:cNvPr>
          <p:cNvPicPr>
            <a:picLocks noChangeAspect="1"/>
          </p:cNvPicPr>
          <p:nvPr/>
        </p:nvPicPr>
        <p:blipFill rotWithShape="1">
          <a:blip r:embed="rId3"/>
          <a:srcRect r="41779" b="-1256"/>
          <a:stretch/>
        </p:blipFill>
        <p:spPr>
          <a:xfrm>
            <a:off x="298364" y="1816125"/>
            <a:ext cx="7139124" cy="3328168"/>
          </a:xfrm>
          <a:prstGeom prst="rect">
            <a:avLst/>
          </a:prstGeom>
        </p:spPr>
      </p:pic>
      <p:pic>
        <p:nvPicPr>
          <p:cNvPr id="10" name="图片 9">
            <a:extLst>
              <a:ext uri="{FF2B5EF4-FFF2-40B4-BE49-F238E27FC236}">
                <a16:creationId xmlns:a16="http://schemas.microsoft.com/office/drawing/2014/main" id="{25A4679F-8509-4E31-A01F-13B9F007ED47}"/>
              </a:ext>
            </a:extLst>
          </p:cNvPr>
          <p:cNvPicPr>
            <a:picLocks noChangeAspect="1"/>
          </p:cNvPicPr>
          <p:nvPr/>
        </p:nvPicPr>
        <p:blipFill rotWithShape="1">
          <a:blip r:embed="rId3"/>
          <a:srcRect l="58222" b="-1256"/>
          <a:stretch/>
        </p:blipFill>
        <p:spPr>
          <a:xfrm>
            <a:off x="7437487" y="1816125"/>
            <a:ext cx="5122899" cy="3328168"/>
          </a:xfrm>
          <a:prstGeom prst="rect">
            <a:avLst/>
          </a:prstGeom>
        </p:spPr>
      </p:pic>
    </p:spTree>
    <p:extLst>
      <p:ext uri="{BB962C8B-B14F-4D97-AF65-F5344CB8AC3E}">
        <p14:creationId xmlns:p14="http://schemas.microsoft.com/office/powerpoint/2010/main" val="41908637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10"/>
                                        </p:tgtEl>
                                        <p:attrNameLst>
                                          <p:attrName>style.opacity</p:attrName>
                                        </p:attrNameLst>
                                      </p:cBhvr>
                                      <p:to>
                                        <p:strVal val="0.25"/>
                                      </p:to>
                                    </p:set>
                                    <p:animEffect filter="image" prLst="opacity: 0.25">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p:cTn id="11" dur="indefinite"/>
                                        <p:tgtEl>
                                          <p:spTgt spid="3"/>
                                        </p:tgtEl>
                                        <p:attrNameLst>
                                          <p:attrName>style.opacity</p:attrName>
                                        </p:attrNameLst>
                                      </p:cBhvr>
                                      <p:to>
                                        <p:strVal val="0.25"/>
                                      </p:to>
                                    </p:set>
                                    <p:animEffect filter="image" prLst="opacity: 0.25">
                                      <p:cBhvr rctx="IE">
                                        <p:cTn id="12" dur="indefinite"/>
                                        <p:tgtEl>
                                          <p:spTgt spid="3"/>
                                        </p:tgtEl>
                                      </p:cBhvr>
                                    </p:animEffect>
                                  </p:childTnLst>
                                </p:cTn>
                              </p:par>
                              <p:par>
                                <p:cTn id="13" presetID="9" presetClass="emph" presetSubtype="0" nodeType="withEffect">
                                  <p:stCondLst>
                                    <p:cond delay="0"/>
                                  </p:stCondLst>
                                  <p:childTnLst>
                                    <p:set>
                                      <p:cBhvr>
                                        <p:cTn id="14" dur="indefinite"/>
                                        <p:tgtEl>
                                          <p:spTgt spid="10"/>
                                        </p:tgtEl>
                                        <p:attrNameLst>
                                          <p:attrName>style.opacity</p:attrName>
                                        </p:attrNameLst>
                                      </p:cBhvr>
                                      <p:to>
                                        <p:strVal val="0.75"/>
                                      </p:to>
                                    </p:set>
                                    <p:animEffect filter="image" prLst="opacity: 0.75">
                                      <p:cBhvr rctx="IE">
                                        <p:cTn id="15"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Methodology</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91E51BC4-1F57-4C34-A0F8-7703B5181611}"/>
              </a:ext>
            </a:extLst>
          </p:cNvPr>
          <p:cNvSpPr txBox="1"/>
          <p:nvPr/>
        </p:nvSpPr>
        <p:spPr>
          <a:xfrm>
            <a:off x="956767" y="672479"/>
            <a:ext cx="10945216" cy="524567"/>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Details of DR and DW</a:t>
            </a:r>
          </a:p>
        </p:txBody>
      </p:sp>
      <p:pic>
        <p:nvPicPr>
          <p:cNvPr id="6" name="图片 5">
            <a:extLst>
              <a:ext uri="{FF2B5EF4-FFF2-40B4-BE49-F238E27FC236}">
                <a16:creationId xmlns:a16="http://schemas.microsoft.com/office/drawing/2014/main" id="{3C9C27E4-369F-4F08-BAE3-AD1DD3736A21}"/>
              </a:ext>
            </a:extLst>
          </p:cNvPr>
          <p:cNvPicPr>
            <a:picLocks noChangeAspect="1"/>
          </p:cNvPicPr>
          <p:nvPr/>
        </p:nvPicPr>
        <p:blipFill rotWithShape="1">
          <a:blip r:embed="rId3"/>
          <a:srcRect t="-1" r="73674" b="-5257"/>
          <a:stretch/>
        </p:blipFill>
        <p:spPr>
          <a:xfrm>
            <a:off x="1344203" y="1178594"/>
            <a:ext cx="2708908" cy="3661867"/>
          </a:xfrm>
          <a:prstGeom prst="rect">
            <a:avLst/>
          </a:prstGeom>
        </p:spPr>
      </p:pic>
      <p:sp>
        <p:nvSpPr>
          <p:cNvPr id="22" name="文本框 21">
            <a:extLst>
              <a:ext uri="{FF2B5EF4-FFF2-40B4-BE49-F238E27FC236}">
                <a16:creationId xmlns:a16="http://schemas.microsoft.com/office/drawing/2014/main" id="{3A8AE4E9-7351-4D0D-B155-96CCC6FCC4BE}"/>
              </a:ext>
            </a:extLst>
          </p:cNvPr>
          <p:cNvSpPr txBox="1"/>
          <p:nvPr/>
        </p:nvSpPr>
        <p:spPr>
          <a:xfrm>
            <a:off x="1028775" y="4708337"/>
            <a:ext cx="10760945" cy="46166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Dynamic Relation</a:t>
            </a:r>
          </a:p>
        </p:txBody>
      </p:sp>
      <p:pic>
        <p:nvPicPr>
          <p:cNvPr id="13" name="图片 12">
            <a:extLst>
              <a:ext uri="{FF2B5EF4-FFF2-40B4-BE49-F238E27FC236}">
                <a16:creationId xmlns:a16="http://schemas.microsoft.com/office/drawing/2014/main" id="{89CDD6C5-6129-48D7-B249-8F861A6DB998}"/>
              </a:ext>
            </a:extLst>
          </p:cNvPr>
          <p:cNvPicPr>
            <a:picLocks noChangeAspect="1"/>
          </p:cNvPicPr>
          <p:nvPr/>
        </p:nvPicPr>
        <p:blipFill>
          <a:blip r:embed="rId4"/>
          <a:stretch>
            <a:fillRect/>
          </a:stretch>
        </p:blipFill>
        <p:spPr>
          <a:xfrm>
            <a:off x="5862662" y="5344517"/>
            <a:ext cx="2286000" cy="485775"/>
          </a:xfrm>
          <a:prstGeom prst="rect">
            <a:avLst/>
          </a:prstGeom>
        </p:spPr>
      </p:pic>
      <p:pic>
        <p:nvPicPr>
          <p:cNvPr id="15" name="图片 14">
            <a:extLst>
              <a:ext uri="{FF2B5EF4-FFF2-40B4-BE49-F238E27FC236}">
                <a16:creationId xmlns:a16="http://schemas.microsoft.com/office/drawing/2014/main" id="{ACF352B3-A9EC-4077-B217-687D05FA42C6}"/>
              </a:ext>
            </a:extLst>
          </p:cNvPr>
          <p:cNvPicPr>
            <a:picLocks noChangeAspect="1"/>
          </p:cNvPicPr>
          <p:nvPr/>
        </p:nvPicPr>
        <p:blipFill>
          <a:blip r:embed="rId5"/>
          <a:stretch>
            <a:fillRect/>
          </a:stretch>
        </p:blipFill>
        <p:spPr>
          <a:xfrm>
            <a:off x="4629175" y="5830292"/>
            <a:ext cx="4752975" cy="828675"/>
          </a:xfrm>
          <a:prstGeom prst="rect">
            <a:avLst/>
          </a:prstGeom>
        </p:spPr>
      </p:pic>
      <p:sp>
        <p:nvSpPr>
          <p:cNvPr id="37" name="文本框 36">
            <a:extLst>
              <a:ext uri="{FF2B5EF4-FFF2-40B4-BE49-F238E27FC236}">
                <a16:creationId xmlns:a16="http://schemas.microsoft.com/office/drawing/2014/main" id="{6844E635-6934-40D9-BD7A-8EBB6DC81C18}"/>
              </a:ext>
            </a:extLst>
          </p:cNvPr>
          <p:cNvSpPr txBox="1"/>
          <p:nvPr/>
        </p:nvSpPr>
        <p:spPr>
          <a:xfrm>
            <a:off x="1850007" y="5317851"/>
            <a:ext cx="2655912"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Relation prediction</a:t>
            </a:r>
          </a:p>
        </p:txBody>
      </p:sp>
      <p:sp>
        <p:nvSpPr>
          <p:cNvPr id="38" name="文本框 37">
            <a:extLst>
              <a:ext uri="{FF2B5EF4-FFF2-40B4-BE49-F238E27FC236}">
                <a16:creationId xmlns:a16="http://schemas.microsoft.com/office/drawing/2014/main" id="{6E3C102D-4CD5-4222-A787-FDBCB4AE0CDD}"/>
              </a:ext>
            </a:extLst>
          </p:cNvPr>
          <p:cNvSpPr txBox="1"/>
          <p:nvPr/>
        </p:nvSpPr>
        <p:spPr>
          <a:xfrm>
            <a:off x="1850007" y="5978141"/>
            <a:ext cx="2655912"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Feature updating</a:t>
            </a:r>
          </a:p>
        </p:txBody>
      </p:sp>
      <p:pic>
        <p:nvPicPr>
          <p:cNvPr id="14" name="图片 13">
            <a:extLst>
              <a:ext uri="{FF2B5EF4-FFF2-40B4-BE49-F238E27FC236}">
                <a16:creationId xmlns:a16="http://schemas.microsoft.com/office/drawing/2014/main" id="{061D0CD7-017E-4A83-8AB0-D62B83BD25F9}"/>
              </a:ext>
            </a:extLst>
          </p:cNvPr>
          <p:cNvPicPr>
            <a:picLocks noChangeAspect="1"/>
          </p:cNvPicPr>
          <p:nvPr/>
        </p:nvPicPr>
        <p:blipFill rotWithShape="1">
          <a:blip r:embed="rId3"/>
          <a:srcRect l="26326" t="-1" b="-7955"/>
          <a:stretch/>
        </p:blipFill>
        <p:spPr>
          <a:xfrm>
            <a:off x="4053111" y="1185471"/>
            <a:ext cx="7580806" cy="3755708"/>
          </a:xfrm>
          <a:prstGeom prst="rect">
            <a:avLst/>
          </a:prstGeom>
        </p:spPr>
      </p:pic>
    </p:spTree>
    <p:extLst>
      <p:ext uri="{BB962C8B-B14F-4D97-AF65-F5344CB8AC3E}">
        <p14:creationId xmlns:p14="http://schemas.microsoft.com/office/powerpoint/2010/main" val="39486513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fill="hold"/>
                                        <p:tgtEl>
                                          <p:spTgt spid="37"/>
                                        </p:tgtEl>
                                        <p:attrNameLst>
                                          <p:attrName>ppt_x</p:attrName>
                                        </p:attrNameLst>
                                      </p:cBhvr>
                                      <p:tavLst>
                                        <p:tav tm="0">
                                          <p:val>
                                            <p:strVal val="#ppt_x"/>
                                          </p:val>
                                        </p:tav>
                                        <p:tav tm="100000">
                                          <p:val>
                                            <p:strVal val="#ppt_x"/>
                                          </p:val>
                                        </p:tav>
                                      </p:tavLst>
                                    </p:anim>
                                    <p:anim calcmode="lin" valueType="num">
                                      <p:cBhvr additive="base">
                                        <p:cTn id="18" dur="500" fill="hold"/>
                                        <p:tgtEl>
                                          <p:spTgt spid="3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CF18CF6-FBD3-498E-9088-9731FFD06C54}"/>
              </a:ext>
            </a:extLst>
          </p:cNvPr>
          <p:cNvPicPr>
            <a:picLocks noChangeAspect="1"/>
          </p:cNvPicPr>
          <p:nvPr/>
        </p:nvPicPr>
        <p:blipFill>
          <a:blip r:embed="rId3"/>
          <a:stretch>
            <a:fillRect/>
          </a:stretch>
        </p:blipFill>
        <p:spPr>
          <a:xfrm>
            <a:off x="2212318" y="5344052"/>
            <a:ext cx="6400800" cy="1800225"/>
          </a:xfrm>
          <a:prstGeom prst="rect">
            <a:avLst/>
          </a:prstGeom>
        </p:spPr>
      </p:pic>
      <p:pic>
        <p:nvPicPr>
          <p:cNvPr id="6" name="图片 5">
            <a:extLst>
              <a:ext uri="{FF2B5EF4-FFF2-40B4-BE49-F238E27FC236}">
                <a16:creationId xmlns:a16="http://schemas.microsoft.com/office/drawing/2014/main" id="{3C9C27E4-369F-4F08-BAE3-AD1DD3736A21}"/>
              </a:ext>
            </a:extLst>
          </p:cNvPr>
          <p:cNvPicPr>
            <a:picLocks noChangeAspect="1"/>
          </p:cNvPicPr>
          <p:nvPr/>
        </p:nvPicPr>
        <p:blipFill>
          <a:blip r:embed="rId4"/>
          <a:stretch>
            <a:fillRect/>
          </a:stretch>
        </p:blipFill>
        <p:spPr>
          <a:xfrm>
            <a:off x="2252911" y="1059976"/>
            <a:ext cx="8829588" cy="2985296"/>
          </a:xfrm>
          <a:prstGeom prst="rect">
            <a:avLst/>
          </a:prstGeom>
        </p:spPr>
      </p:pic>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Methodology</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91E51BC4-1F57-4C34-A0F8-7703B5181611}"/>
              </a:ext>
            </a:extLst>
          </p:cNvPr>
          <p:cNvSpPr txBox="1"/>
          <p:nvPr/>
        </p:nvSpPr>
        <p:spPr>
          <a:xfrm>
            <a:off x="956767" y="672479"/>
            <a:ext cx="10945216" cy="524567"/>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Details of DR and DW</a:t>
            </a:r>
          </a:p>
        </p:txBody>
      </p:sp>
      <p:sp>
        <p:nvSpPr>
          <p:cNvPr id="22" name="文本框 21">
            <a:extLst>
              <a:ext uri="{FF2B5EF4-FFF2-40B4-BE49-F238E27FC236}">
                <a16:creationId xmlns:a16="http://schemas.microsoft.com/office/drawing/2014/main" id="{3A8AE4E9-7351-4D0D-B155-96CCC6FCC4BE}"/>
              </a:ext>
            </a:extLst>
          </p:cNvPr>
          <p:cNvSpPr txBox="1"/>
          <p:nvPr/>
        </p:nvSpPr>
        <p:spPr>
          <a:xfrm>
            <a:off x="977451" y="4201936"/>
            <a:ext cx="10760945" cy="461665"/>
          </a:xfrm>
          <a:prstGeom prst="rect">
            <a:avLst/>
          </a:prstGeom>
          <a:noFill/>
        </p:spPr>
        <p:txBody>
          <a:bodyPr wrap="square">
            <a:spAutoFit/>
          </a:bodyPr>
          <a:lstStyle/>
          <a:p>
            <a:r>
              <a:rPr lang="en-US" altLang="zh-CN" sz="2400" b="1" dirty="0">
                <a:latin typeface="Times New Roman" panose="02020603050405020304" pitchFamily="18" charset="0"/>
                <a:cs typeface="Times New Roman" panose="02020603050405020304" pitchFamily="18" charset="0"/>
              </a:rPr>
              <a:t>Dynamic Walk</a:t>
            </a:r>
          </a:p>
        </p:txBody>
      </p:sp>
      <p:pic>
        <p:nvPicPr>
          <p:cNvPr id="3" name="图片 2">
            <a:extLst>
              <a:ext uri="{FF2B5EF4-FFF2-40B4-BE49-F238E27FC236}">
                <a16:creationId xmlns:a16="http://schemas.microsoft.com/office/drawing/2014/main" id="{DA82B267-F34C-45E7-BF07-7D8634A58B84}"/>
              </a:ext>
            </a:extLst>
          </p:cNvPr>
          <p:cNvPicPr>
            <a:picLocks noChangeAspect="1"/>
          </p:cNvPicPr>
          <p:nvPr/>
        </p:nvPicPr>
        <p:blipFill>
          <a:blip r:embed="rId5"/>
          <a:stretch>
            <a:fillRect/>
          </a:stretch>
        </p:blipFill>
        <p:spPr>
          <a:xfrm>
            <a:off x="3405039" y="4784330"/>
            <a:ext cx="2419350" cy="457200"/>
          </a:xfrm>
          <a:prstGeom prst="rect">
            <a:avLst/>
          </a:prstGeom>
        </p:spPr>
      </p:pic>
      <p:pic>
        <p:nvPicPr>
          <p:cNvPr id="5" name="图片 4">
            <a:extLst>
              <a:ext uri="{FF2B5EF4-FFF2-40B4-BE49-F238E27FC236}">
                <a16:creationId xmlns:a16="http://schemas.microsoft.com/office/drawing/2014/main" id="{FF281B6C-B352-4D13-878F-8785487BFF7F}"/>
              </a:ext>
            </a:extLst>
          </p:cNvPr>
          <p:cNvPicPr>
            <a:picLocks noChangeAspect="1"/>
          </p:cNvPicPr>
          <p:nvPr/>
        </p:nvPicPr>
        <p:blipFill>
          <a:blip r:embed="rId6"/>
          <a:stretch>
            <a:fillRect/>
          </a:stretch>
        </p:blipFill>
        <p:spPr>
          <a:xfrm>
            <a:off x="8787272" y="5198683"/>
            <a:ext cx="4053111" cy="614349"/>
          </a:xfrm>
          <a:prstGeom prst="rect">
            <a:avLst/>
          </a:prstGeom>
        </p:spPr>
      </p:pic>
      <p:sp>
        <p:nvSpPr>
          <p:cNvPr id="18" name="文本框 17">
            <a:extLst>
              <a:ext uri="{FF2B5EF4-FFF2-40B4-BE49-F238E27FC236}">
                <a16:creationId xmlns:a16="http://schemas.microsoft.com/office/drawing/2014/main" id="{2DE23E31-EFF7-430F-9EBC-CB3198281632}"/>
              </a:ext>
            </a:extLst>
          </p:cNvPr>
          <p:cNvSpPr txBox="1"/>
          <p:nvPr/>
        </p:nvSpPr>
        <p:spPr>
          <a:xfrm>
            <a:off x="164997" y="4737018"/>
            <a:ext cx="3096025"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Walk offsets prediction</a:t>
            </a:r>
          </a:p>
        </p:txBody>
      </p:sp>
      <p:sp>
        <p:nvSpPr>
          <p:cNvPr id="19" name="文本框 18">
            <a:extLst>
              <a:ext uri="{FF2B5EF4-FFF2-40B4-BE49-F238E27FC236}">
                <a16:creationId xmlns:a16="http://schemas.microsoft.com/office/drawing/2014/main" id="{790D4C17-08DD-4121-AF2E-D1CFC0C123DD}"/>
              </a:ext>
            </a:extLst>
          </p:cNvPr>
          <p:cNvSpPr txBox="1"/>
          <p:nvPr/>
        </p:nvSpPr>
        <p:spPr>
          <a:xfrm>
            <a:off x="9597730" y="4580354"/>
            <a:ext cx="2655912"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Feature updating</a:t>
            </a:r>
          </a:p>
        </p:txBody>
      </p:sp>
      <p:sp>
        <p:nvSpPr>
          <p:cNvPr id="20" name="文本框 19">
            <a:extLst>
              <a:ext uri="{FF2B5EF4-FFF2-40B4-BE49-F238E27FC236}">
                <a16:creationId xmlns:a16="http://schemas.microsoft.com/office/drawing/2014/main" id="{A97420E0-E36E-4C69-AF9D-958C2D892D8B}"/>
              </a:ext>
            </a:extLst>
          </p:cNvPr>
          <p:cNvSpPr txBox="1"/>
          <p:nvPr/>
        </p:nvSpPr>
        <p:spPr>
          <a:xfrm>
            <a:off x="164997" y="5941841"/>
            <a:ext cx="3096025" cy="461665"/>
          </a:xfrm>
          <a:prstGeom prst="rect">
            <a:avLst/>
          </a:prstGeom>
          <a:noFill/>
        </p:spPr>
        <p:txBody>
          <a:bodyPr wrap="square">
            <a:spAutoFit/>
          </a:bodyPr>
          <a:lstStyle/>
          <a:p>
            <a:r>
              <a:rPr lang="en-US" altLang="zh-CN" sz="2400" dirty="0">
                <a:latin typeface="Times New Roman" panose="02020603050405020304" pitchFamily="18" charset="0"/>
                <a:cs typeface="Times New Roman" panose="02020603050405020304" pitchFamily="18" charset="0"/>
              </a:rPr>
              <a:t>Bilinear sampler</a:t>
            </a:r>
          </a:p>
        </p:txBody>
      </p:sp>
    </p:spTree>
    <p:extLst>
      <p:ext uri="{BB962C8B-B14F-4D97-AF65-F5344CB8AC3E}">
        <p14:creationId xmlns:p14="http://schemas.microsoft.com/office/powerpoint/2010/main" val="41204747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42">
            <a:extLst>
              <a:ext uri="{FF2B5EF4-FFF2-40B4-BE49-F238E27FC236}">
                <a16:creationId xmlns:a16="http://schemas.microsoft.com/office/drawing/2014/main" id="{361CF350-D4CE-4761-BC04-47F4689E4EC9}"/>
              </a:ext>
            </a:extLst>
          </p:cNvPr>
          <p:cNvSpPr txBox="1"/>
          <p:nvPr/>
        </p:nvSpPr>
        <p:spPr>
          <a:xfrm>
            <a:off x="977454" y="167492"/>
            <a:ext cx="4587825" cy="430887"/>
          </a:xfrm>
          <a:prstGeom prst="rect">
            <a:avLst/>
          </a:prstGeom>
          <a:noFill/>
          <a:ln>
            <a:noFill/>
          </a:ln>
        </p:spPr>
        <p:txBody>
          <a:bodyPr vert="horz" wrap="square" lIns="0" tIns="0" rIns="0" bIns="0" numCol="1" anchor="t" anchorCtr="0" compatLnSpc="1">
            <a:spAutoFit/>
          </a:bodyPr>
          <a:lstStyle>
            <a:defPPr>
              <a:defRPr lang="zh-CN"/>
            </a:defPPr>
            <a:lvl1pPr marL="0" marR="0" lvl="0" indent="0" defTabSz="914400" eaLnBrk="1" latinLnBrk="0" hangingPunct="1">
              <a:lnSpc>
                <a:spcPct val="100000"/>
              </a:lnSpc>
              <a:buClrTx/>
              <a:buSzTx/>
              <a:buFontTx/>
              <a:buNone/>
              <a:defRPr kumimoji="0" sz="2800" b="1" i="0" u="none" strike="noStrike" cap="none" normalizeH="0" baseline="0">
                <a:ln>
                  <a:noFill/>
                </a:ln>
                <a:effectLst/>
                <a:latin typeface="微软雅黑" panose="020B0503020204020204" pitchFamily="34" charset="-122"/>
                <a:ea typeface="微软雅黑" panose="020B0503020204020204" pitchFamily="34" charset="-122"/>
                <a:cs typeface="宋体" panose="02010600030101010101" pitchFamily="2" charset="-122"/>
              </a:defRPr>
            </a:lvl1pPr>
          </a:lstStyle>
          <a:p>
            <a:r>
              <a:rPr lang="en-US" altLang="zh-CN" dirty="0">
                <a:solidFill>
                  <a:schemeClr val="accent1"/>
                </a:solidFill>
                <a:latin typeface="Times New Roman" panose="02020603050405020304" pitchFamily="18" charset="0"/>
                <a:cs typeface="Times New Roman" panose="02020603050405020304" pitchFamily="18" charset="0"/>
              </a:rPr>
              <a:t>Experiments</a:t>
            </a:r>
            <a:endParaRPr lang="zh-CN" altLang="en-US" dirty="0">
              <a:solidFill>
                <a:schemeClr val="accent1"/>
              </a:solidFill>
              <a:latin typeface="Times New Roman" panose="02020603050405020304" pitchFamily="18" charset="0"/>
              <a:cs typeface="Times New Roman" panose="02020603050405020304" pitchFamily="18" charset="0"/>
            </a:endParaRPr>
          </a:p>
        </p:txBody>
      </p:sp>
      <p:grpSp>
        <p:nvGrpSpPr>
          <p:cNvPr id="32" name="组合 31">
            <a:extLst>
              <a:ext uri="{FF2B5EF4-FFF2-40B4-BE49-F238E27FC236}">
                <a16:creationId xmlns:a16="http://schemas.microsoft.com/office/drawing/2014/main" id="{C1FE4432-E76F-42C1-8E5C-E0B0E3987B12}"/>
              </a:ext>
            </a:extLst>
          </p:cNvPr>
          <p:cNvGrpSpPr/>
          <p:nvPr/>
        </p:nvGrpSpPr>
        <p:grpSpPr>
          <a:xfrm>
            <a:off x="977451" y="598376"/>
            <a:ext cx="2200512" cy="63856"/>
            <a:chOff x="5604327" y="1072832"/>
            <a:chExt cx="2362200" cy="1117600"/>
          </a:xfrm>
        </p:grpSpPr>
        <p:sp>
          <p:nvSpPr>
            <p:cNvPr id="33" name="矩形 32">
              <a:extLst>
                <a:ext uri="{FF2B5EF4-FFF2-40B4-BE49-F238E27FC236}">
                  <a16:creationId xmlns:a16="http://schemas.microsoft.com/office/drawing/2014/main" id="{89FF530C-FD9C-48C1-9FF4-9F9586D661E2}"/>
                </a:ext>
              </a:extLst>
            </p:cNvPr>
            <p:cNvSpPr/>
            <p:nvPr/>
          </p:nvSpPr>
          <p:spPr>
            <a:xfrm>
              <a:off x="56043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4502889-3E1B-4E23-9CBE-FEE41BA34CD2}"/>
                </a:ext>
              </a:extLst>
            </p:cNvPr>
            <p:cNvSpPr/>
            <p:nvPr/>
          </p:nvSpPr>
          <p:spPr>
            <a:xfrm>
              <a:off x="6391727" y="1072832"/>
              <a:ext cx="787400" cy="1117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44C7FD6A-CEAB-44A2-B397-579028160FE0}"/>
                </a:ext>
              </a:extLst>
            </p:cNvPr>
            <p:cNvSpPr/>
            <p:nvPr/>
          </p:nvSpPr>
          <p:spPr>
            <a:xfrm>
              <a:off x="7179127" y="1072832"/>
              <a:ext cx="787400" cy="111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文本框 27">
            <a:extLst>
              <a:ext uri="{FF2B5EF4-FFF2-40B4-BE49-F238E27FC236}">
                <a16:creationId xmlns:a16="http://schemas.microsoft.com/office/drawing/2014/main" id="{91E51BC4-1F57-4C34-A0F8-7703B5181611}"/>
              </a:ext>
            </a:extLst>
          </p:cNvPr>
          <p:cNvSpPr txBox="1"/>
          <p:nvPr/>
        </p:nvSpPr>
        <p:spPr>
          <a:xfrm>
            <a:off x="1783495" y="1554996"/>
            <a:ext cx="2304256" cy="524567"/>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Ablation study</a:t>
            </a:r>
          </a:p>
        </p:txBody>
      </p:sp>
      <p:pic>
        <p:nvPicPr>
          <p:cNvPr id="4" name="图片 3">
            <a:extLst>
              <a:ext uri="{FF2B5EF4-FFF2-40B4-BE49-F238E27FC236}">
                <a16:creationId xmlns:a16="http://schemas.microsoft.com/office/drawing/2014/main" id="{C8239660-6502-44FD-950E-D24BD14AD2E8}"/>
              </a:ext>
            </a:extLst>
          </p:cNvPr>
          <p:cNvPicPr>
            <a:picLocks noChangeAspect="1"/>
          </p:cNvPicPr>
          <p:nvPr/>
        </p:nvPicPr>
        <p:blipFill>
          <a:blip r:embed="rId3"/>
          <a:stretch>
            <a:fillRect/>
          </a:stretch>
        </p:blipFill>
        <p:spPr>
          <a:xfrm>
            <a:off x="702010" y="2159264"/>
            <a:ext cx="4467225" cy="2181225"/>
          </a:xfrm>
          <a:prstGeom prst="rect">
            <a:avLst/>
          </a:prstGeom>
        </p:spPr>
      </p:pic>
      <p:sp>
        <p:nvSpPr>
          <p:cNvPr id="21" name="文本框 20">
            <a:extLst>
              <a:ext uri="{FF2B5EF4-FFF2-40B4-BE49-F238E27FC236}">
                <a16:creationId xmlns:a16="http://schemas.microsoft.com/office/drawing/2014/main" id="{733092CE-5C08-4DE1-B80D-107AD0045B65}"/>
              </a:ext>
            </a:extLst>
          </p:cNvPr>
          <p:cNvSpPr txBox="1"/>
          <p:nvPr/>
        </p:nvSpPr>
        <p:spPr>
          <a:xfrm>
            <a:off x="7005439" y="1029908"/>
            <a:ext cx="4032448" cy="524567"/>
          </a:xfrm>
          <a:prstGeom prst="rect">
            <a:avLst/>
          </a:prstGeom>
          <a:noFill/>
        </p:spPr>
        <p:txBody>
          <a:bodyPr wrap="square">
            <a:spAutoFit/>
          </a:bodyPr>
          <a:lstStyle/>
          <a:p>
            <a:pPr>
              <a:lnSpc>
                <a:spcPct val="130000"/>
              </a:lnSpc>
            </a:pPr>
            <a:r>
              <a:rPr lang="en-US" altLang="zh-CN" sz="2400" b="1" dirty="0">
                <a:latin typeface="Times New Roman" panose="02020603050405020304" pitchFamily="18" charset="0"/>
                <a:cs typeface="Times New Roman" panose="02020603050405020304" pitchFamily="18" charset="0"/>
              </a:rPr>
              <a:t>Computational Cost Analysis </a:t>
            </a:r>
          </a:p>
        </p:txBody>
      </p:sp>
      <p:pic>
        <p:nvPicPr>
          <p:cNvPr id="23" name="图片 22">
            <a:extLst>
              <a:ext uri="{FF2B5EF4-FFF2-40B4-BE49-F238E27FC236}">
                <a16:creationId xmlns:a16="http://schemas.microsoft.com/office/drawing/2014/main" id="{A978768E-F525-4CB0-8EAD-D23D919DDEF0}"/>
              </a:ext>
            </a:extLst>
          </p:cNvPr>
          <p:cNvPicPr>
            <a:picLocks noChangeAspect="1"/>
          </p:cNvPicPr>
          <p:nvPr/>
        </p:nvPicPr>
        <p:blipFill>
          <a:blip r:embed="rId4"/>
          <a:stretch>
            <a:fillRect/>
          </a:stretch>
        </p:blipFill>
        <p:spPr>
          <a:xfrm>
            <a:off x="5781303" y="1554475"/>
            <a:ext cx="6480720" cy="3415515"/>
          </a:xfrm>
          <a:prstGeom prst="rect">
            <a:avLst/>
          </a:prstGeom>
        </p:spPr>
      </p:pic>
      <p:sp>
        <p:nvSpPr>
          <p:cNvPr id="24" name="文本框 23">
            <a:extLst>
              <a:ext uri="{FF2B5EF4-FFF2-40B4-BE49-F238E27FC236}">
                <a16:creationId xmlns:a16="http://schemas.microsoft.com/office/drawing/2014/main" id="{4EB92E25-50B6-4954-A005-AE02A14F6F2C}"/>
              </a:ext>
            </a:extLst>
          </p:cNvPr>
          <p:cNvSpPr txBox="1"/>
          <p:nvPr/>
        </p:nvSpPr>
        <p:spPr>
          <a:xfrm>
            <a:off x="503988" y="4554491"/>
            <a:ext cx="4863268" cy="830997"/>
          </a:xfrm>
          <a:prstGeom prst="rect">
            <a:avLst/>
          </a:prstGeom>
          <a:noFill/>
        </p:spPr>
        <p:txBody>
          <a:bodyPr wrap="square">
            <a:spAutoFit/>
          </a:bodyPr>
          <a:lstStyle/>
          <a:p>
            <a:pPr marL="457200" indent="-457200">
              <a:buAutoNum type="arabicPeriod"/>
            </a:pPr>
            <a:r>
              <a:rPr lang="en-US" altLang="zh-CN" sz="2400" dirty="0">
                <a:solidFill>
                  <a:srgbClr val="000000"/>
                </a:solidFill>
                <a:latin typeface="Times New Roman" panose="02020603050405020304" pitchFamily="18" charset="0"/>
                <a:cs typeface="Times New Roman" panose="02020603050405020304" pitchFamily="18" charset="0"/>
              </a:rPr>
              <a:t>Both modules are proved effective</a:t>
            </a:r>
          </a:p>
          <a:p>
            <a:pPr marL="457200" indent="-457200">
              <a:buAutoNum type="arabicPeriod"/>
            </a:pPr>
            <a:r>
              <a:rPr lang="en-US" altLang="zh-CN" sz="2400" dirty="0">
                <a:solidFill>
                  <a:srgbClr val="000000"/>
                </a:solidFill>
                <a:latin typeface="Times New Roman" panose="02020603050405020304" pitchFamily="18" charset="0"/>
                <a:cs typeface="Times New Roman" panose="02020603050405020304" pitchFamily="18" charset="0"/>
              </a:rPr>
              <a:t>Their effects are additive.</a:t>
            </a:r>
            <a:endParaRPr lang="zh-CN" altLang="en-US" sz="2400"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D694C30B-C7B2-49EA-935D-F2865AE6DE35}"/>
              </a:ext>
            </a:extLst>
          </p:cNvPr>
          <p:cNvSpPr txBox="1"/>
          <p:nvPr/>
        </p:nvSpPr>
        <p:spPr>
          <a:xfrm>
            <a:off x="6641439" y="5079058"/>
            <a:ext cx="4760448" cy="830997"/>
          </a:xfrm>
          <a:prstGeom prst="rect">
            <a:avLst/>
          </a:prstGeom>
          <a:noFill/>
        </p:spPr>
        <p:txBody>
          <a:bodyPr wrap="square">
            <a:spAutoFit/>
          </a:bodyPr>
          <a:lstStyle/>
          <a:p>
            <a:pPr algn="just"/>
            <a:r>
              <a:rPr lang="en-US" altLang="zh-CN" sz="2400" kern="100"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DIN can achieve the best result with the least computational cost.</a:t>
            </a:r>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599816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PASSING_SCORE" val="100.000000"/>
  <p:tag name="ISPRING_SCORM_ENDPOINT" val="&lt;endpoint&gt;&lt;enable&gt;0&lt;/enable&gt;&lt;lrs&gt;http://&lt;/lrs&gt;&lt;auth&gt;0&lt;/auth&gt;&lt;login&gt;&lt;/login&gt;&lt;password&gt;&lt;/password&gt;&lt;key&gt;&lt;/key&gt;&lt;name&gt;&lt;/name&gt;&lt;email&gt;&lt;/email&gt;&lt;/endpoint&gt;&#10;"/>
  <p:tag name="ISPRING_PRESENTATION_TITLE" val="bt121"/>
</p:tagLst>
</file>

<file path=ppt/theme/theme1.xml><?xml version="1.0" encoding="utf-8"?>
<a:theme xmlns:a="http://schemas.openxmlformats.org/drawingml/2006/main" name="自定义设计方案">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1774</Words>
  <Application>Microsoft Office PowerPoint</Application>
  <PresentationFormat>自定义</PresentationFormat>
  <Paragraphs>114</Paragraphs>
  <Slides>12</Slides>
  <Notes>12</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12</vt:i4>
      </vt:variant>
    </vt:vector>
  </HeadingPairs>
  <TitlesOfParts>
    <vt:vector size="21" baseType="lpstr">
      <vt:lpstr>等线</vt:lpstr>
      <vt:lpstr>微软雅黑</vt:lpstr>
      <vt:lpstr>Arial</vt:lpstr>
      <vt:lpstr>Calibri</vt:lpstr>
      <vt:lpstr>Calibri Light</vt:lpstr>
      <vt:lpstr>Cambria Math</vt:lpstr>
      <vt:lpstr>Times New Roman</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bt121</dc:title>
  <dc:creator/>
  <cp:lastModifiedBy/>
  <cp:revision>2</cp:revision>
  <dcterms:created xsi:type="dcterms:W3CDTF">2016-11-16T17:29:51Z</dcterms:created>
  <dcterms:modified xsi:type="dcterms:W3CDTF">2021-10-02T05:41:17Z</dcterms:modified>
</cp:coreProperties>
</file>